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9" r:id="rId17"/>
    <p:sldId id="272" r:id="rId18"/>
    <p:sldId id="281" r:id="rId19"/>
    <p:sldId id="282" r:id="rId20"/>
    <p:sldId id="284" r:id="rId21"/>
    <p:sldId id="285" r:id="rId22"/>
    <p:sldId id="286" r:id="rId23"/>
    <p:sldId id="287" r:id="rId24"/>
    <p:sldId id="288" r:id="rId25"/>
    <p:sldId id="289" r:id="rId26"/>
    <p:sldId id="290" r:id="rId27"/>
    <p:sldId id="291" r:id="rId28"/>
    <p:sldId id="273" r:id="rId29"/>
    <p:sldId id="283" r:id="rId30"/>
    <p:sldId id="274" r:id="rId31"/>
    <p:sldId id="275" r:id="rId32"/>
    <p:sldId id="280" r:id="rId33"/>
    <p:sldId id="293" r:id="rId34"/>
    <p:sldId id="276" r:id="rId35"/>
    <p:sldId id="277" r:id="rId36"/>
    <p:sldId id="278" r:id="rId37"/>
    <p:sldId id="29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84"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85"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8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87"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88"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89"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A9A0EA98-5831-4853-B862-C702E6EB345C}"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9A0EA98-5831-4853-B862-C702E6EB345C}"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98"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1048599"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48600" name="Date Placeholder 3"/>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01" name="Footer Placeholder 4"/>
          <p:cNvSpPr>
            <a:spLocks noGrp="1"/>
          </p:cNvSpPr>
          <p:nvPr>
            <p:ph type="ftr" sz="quarter" idx="11"/>
          </p:nvPr>
        </p:nvSpPr>
        <p:spPr/>
        <p:txBody>
          <a:bodyPr/>
          <a:lstStyle/>
          <a:p>
            <a:endParaRPr lang="en-US"/>
          </a:p>
        </p:txBody>
      </p:sp>
      <p:sp>
        <p:nvSpPr>
          <p:cNvPr id="1048602" name="Slide Number Placeholder 5"/>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r>
              <a:rPr lang="en-US" smtClean="0"/>
              <a:t>Click to edit Master title style</a:t>
            </a:r>
            <a:endParaRPr lang="en-US"/>
          </a:p>
        </p:txBody>
      </p:sp>
      <p:sp>
        <p:nvSpPr>
          <p:cNvPr id="1048652"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53" name="Date Placeholder 3"/>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54" name="Footer Placeholder 4"/>
          <p:cNvSpPr>
            <a:spLocks noGrp="1"/>
          </p:cNvSpPr>
          <p:nvPr>
            <p:ph type="ftr" sz="quarter" idx="11"/>
          </p:nvPr>
        </p:nvSpPr>
        <p:spPr/>
        <p:txBody>
          <a:bodyPr/>
          <a:lstStyle/>
          <a:p>
            <a:endParaRPr lang="en-US"/>
          </a:p>
        </p:txBody>
      </p:sp>
      <p:sp>
        <p:nvSpPr>
          <p:cNvPr id="1048655" name="Slide Number Placeholder 5"/>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40"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1048641"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42" name="Date Placeholder 3"/>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43" name="Footer Placeholder 4"/>
          <p:cNvSpPr>
            <a:spLocks noGrp="1"/>
          </p:cNvSpPr>
          <p:nvPr>
            <p:ph type="ftr" sz="quarter" idx="11"/>
          </p:nvPr>
        </p:nvSpPr>
        <p:spPr/>
        <p:txBody>
          <a:bodyPr/>
          <a:lstStyle/>
          <a:p>
            <a:endParaRPr lang="en-US"/>
          </a:p>
        </p:txBody>
      </p:sp>
      <p:sp>
        <p:nvSpPr>
          <p:cNvPr id="1048644" name="Slide Number Placeholder 5"/>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smtClean="0"/>
              <a:t>Click to edit Master title style</a:t>
            </a:r>
            <a:endParaRPr lang="en-US"/>
          </a:p>
        </p:txBody>
      </p:sp>
      <p:sp>
        <p:nvSpPr>
          <p:cNvPr id="1048582"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83" name="Date Placeholder 3"/>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584" name="Footer Placeholder 4"/>
          <p:cNvSpPr>
            <a:spLocks noGrp="1"/>
          </p:cNvSpPr>
          <p:nvPr>
            <p:ph type="ftr" sz="quarter" idx="11"/>
          </p:nvPr>
        </p:nvSpPr>
        <p:spPr/>
        <p:txBody>
          <a:bodyPr/>
          <a:lstStyle/>
          <a:p>
            <a:endParaRPr lang="en-US"/>
          </a:p>
        </p:txBody>
      </p:sp>
      <p:sp>
        <p:nvSpPr>
          <p:cNvPr id="1048585" name="Slide Number Placeholder 5"/>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56"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1048657"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48658" name="Date Placeholder 3"/>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59" name="Footer Placeholder 4"/>
          <p:cNvSpPr>
            <a:spLocks noGrp="1"/>
          </p:cNvSpPr>
          <p:nvPr>
            <p:ph type="ftr" sz="quarter" idx="11"/>
          </p:nvPr>
        </p:nvSpPr>
        <p:spPr/>
        <p:txBody>
          <a:bodyPr/>
          <a:lstStyle/>
          <a:p>
            <a:endParaRPr lang="en-US"/>
          </a:p>
        </p:txBody>
      </p:sp>
      <p:sp>
        <p:nvSpPr>
          <p:cNvPr id="1048660" name="Slide Number Placeholder 5"/>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61" name="Title 1"/>
          <p:cNvSpPr>
            <a:spLocks noGrp="1"/>
          </p:cNvSpPr>
          <p:nvPr>
            <p:ph type="title"/>
          </p:nvPr>
        </p:nvSpPr>
        <p:spPr/>
        <p:txBody>
          <a:bodyPr/>
          <a:lstStyle/>
          <a:p>
            <a:r>
              <a:rPr lang="en-US" smtClean="0"/>
              <a:t>Click to edit Master title style</a:t>
            </a:r>
            <a:endParaRPr lang="en-US"/>
          </a:p>
        </p:txBody>
      </p:sp>
      <p:sp>
        <p:nvSpPr>
          <p:cNvPr id="104866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64" name="Date Placeholder 4"/>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65" name="Footer Placeholder 5"/>
          <p:cNvSpPr>
            <a:spLocks noGrp="1"/>
          </p:cNvSpPr>
          <p:nvPr>
            <p:ph type="ftr" sz="quarter" idx="11"/>
          </p:nvPr>
        </p:nvSpPr>
        <p:spPr/>
        <p:txBody>
          <a:bodyPr/>
          <a:lstStyle/>
          <a:p>
            <a:endParaRPr lang="en-US"/>
          </a:p>
        </p:txBody>
      </p:sp>
      <p:sp>
        <p:nvSpPr>
          <p:cNvPr id="1048666" name="Slide Number Placeholder 6"/>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67" name="Title 1"/>
          <p:cNvSpPr>
            <a:spLocks noGrp="1"/>
          </p:cNvSpPr>
          <p:nvPr>
            <p:ph type="title"/>
          </p:nvPr>
        </p:nvSpPr>
        <p:spPr/>
        <p:txBody>
          <a:bodyPr/>
          <a:lstStyle/>
          <a:p>
            <a:r>
              <a:rPr lang="en-US" smtClean="0"/>
              <a:t>Click to edit Master title style</a:t>
            </a:r>
            <a:endParaRPr lang="en-US"/>
          </a:p>
        </p:txBody>
      </p:sp>
      <p:sp>
        <p:nvSpPr>
          <p:cNvPr id="104866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6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4867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72" name="Date Placeholder 6"/>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73" name="Footer Placeholder 7"/>
          <p:cNvSpPr>
            <a:spLocks noGrp="1"/>
          </p:cNvSpPr>
          <p:nvPr>
            <p:ph type="ftr" sz="quarter" idx="11"/>
          </p:nvPr>
        </p:nvSpPr>
        <p:spPr/>
        <p:txBody>
          <a:bodyPr/>
          <a:lstStyle/>
          <a:p>
            <a:endParaRPr lang="en-US"/>
          </a:p>
        </p:txBody>
      </p:sp>
      <p:sp>
        <p:nvSpPr>
          <p:cNvPr id="1048674" name="Slide Number Placeholder 8"/>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36" name="Title 1"/>
          <p:cNvSpPr>
            <a:spLocks noGrp="1"/>
          </p:cNvSpPr>
          <p:nvPr>
            <p:ph type="title"/>
          </p:nvPr>
        </p:nvSpPr>
        <p:spPr/>
        <p:txBody>
          <a:bodyPr/>
          <a:lstStyle/>
          <a:p>
            <a:r>
              <a:rPr lang="en-US" smtClean="0"/>
              <a:t>Click to edit Master title style</a:t>
            </a:r>
            <a:endParaRPr lang="en-US"/>
          </a:p>
        </p:txBody>
      </p:sp>
      <p:sp>
        <p:nvSpPr>
          <p:cNvPr id="1048637" name="Date Placeholder 2"/>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38" name="Footer Placeholder 3"/>
          <p:cNvSpPr>
            <a:spLocks noGrp="1"/>
          </p:cNvSpPr>
          <p:nvPr>
            <p:ph type="ftr" sz="quarter" idx="11"/>
          </p:nvPr>
        </p:nvSpPr>
        <p:spPr/>
        <p:txBody>
          <a:bodyPr/>
          <a:lstStyle/>
          <a:p>
            <a:endParaRPr lang="en-US"/>
          </a:p>
        </p:txBody>
      </p:sp>
      <p:sp>
        <p:nvSpPr>
          <p:cNvPr id="1048639" name="Slide Number Placeholder 4"/>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5" name="Date Placeholder 1"/>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76" name="Footer Placeholder 2"/>
          <p:cNvSpPr>
            <a:spLocks noGrp="1"/>
          </p:cNvSpPr>
          <p:nvPr>
            <p:ph type="ftr" sz="quarter" idx="11"/>
          </p:nvPr>
        </p:nvSpPr>
        <p:spPr/>
        <p:txBody>
          <a:bodyPr/>
          <a:lstStyle/>
          <a:p>
            <a:endParaRPr lang="en-US"/>
          </a:p>
        </p:txBody>
      </p:sp>
      <p:sp>
        <p:nvSpPr>
          <p:cNvPr id="1048677" name="Slide Number Placeholder 3"/>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78"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1048679"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680"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81" name="Date Placeholder 4"/>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82" name="Footer Placeholder 5"/>
          <p:cNvSpPr>
            <a:spLocks noGrp="1"/>
          </p:cNvSpPr>
          <p:nvPr>
            <p:ph type="ftr" sz="quarter" idx="11"/>
          </p:nvPr>
        </p:nvSpPr>
        <p:spPr/>
        <p:txBody>
          <a:bodyPr/>
          <a:lstStyle/>
          <a:p>
            <a:endParaRPr lang="en-US"/>
          </a:p>
        </p:txBody>
      </p:sp>
      <p:sp>
        <p:nvSpPr>
          <p:cNvPr id="1048683" name="Slide Number Placeholder 6"/>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45"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1048646"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647"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48648" name="Date Placeholder 4"/>
          <p:cNvSpPr>
            <a:spLocks noGrp="1"/>
          </p:cNvSpPr>
          <p:nvPr>
            <p:ph type="dt" sz="half" idx="10"/>
          </p:nvPr>
        </p:nvSpPr>
        <p:spPr/>
        <p:txBody>
          <a:bodyPr/>
          <a:lstStyle/>
          <a:p>
            <a:fld id="{FCCACAA0-16F9-490D-92DA-B1FDE239FB1C}" type="datetimeFigureOut">
              <a:rPr lang="en-US" smtClean="0"/>
              <a:pPr/>
              <a:t>8/17/2020</a:t>
            </a:fld>
            <a:endParaRPr lang="en-US"/>
          </a:p>
        </p:txBody>
      </p:sp>
      <p:sp>
        <p:nvSpPr>
          <p:cNvPr id="1048649" name="Footer Placeholder 5"/>
          <p:cNvSpPr>
            <a:spLocks noGrp="1"/>
          </p:cNvSpPr>
          <p:nvPr>
            <p:ph type="ftr" sz="quarter" idx="11"/>
          </p:nvPr>
        </p:nvSpPr>
        <p:spPr/>
        <p:txBody>
          <a:bodyPr/>
          <a:lstStyle/>
          <a:p>
            <a:endParaRPr lang="en-US"/>
          </a:p>
        </p:txBody>
      </p:sp>
      <p:sp>
        <p:nvSpPr>
          <p:cNvPr id="1048650" name="Slide Number Placeholder 6"/>
          <p:cNvSpPr>
            <a:spLocks noGrp="1"/>
          </p:cNvSpPr>
          <p:nvPr>
            <p:ph type="sldNum" sz="quarter" idx="12"/>
          </p:nvPr>
        </p:nvSpPr>
        <p:spPr/>
        <p:txBody>
          <a:bodyPr/>
          <a:lstStyle/>
          <a:p>
            <a:fld id="{030C0798-76CC-418B-8668-15E11C254BE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ACAA0-16F9-490D-92DA-B1FDE239FB1C}" type="datetimeFigureOut">
              <a:rPr lang="en-US" smtClean="0"/>
              <a:pPr/>
              <a:t>8/17/2020</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C0798-76CC-418B-8668-15E11C254BE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ctrTitle"/>
          </p:nvPr>
        </p:nvSpPr>
        <p:spPr>
          <a:xfrm>
            <a:off x="0" y="2743200"/>
            <a:ext cx="9144000" cy="836720"/>
          </a:xfrm>
        </p:spPr>
        <p:txBody>
          <a:bodyPr>
            <a:normAutofit fontScale="90000"/>
          </a:bodyPr>
          <a:lstStyle/>
          <a:p>
            <a:r>
              <a:rPr lang="en-IN" sz="3200" b="1" dirty="0" smtClean="0">
                <a:latin typeface="Times New Roman" pitchFamily="18" charset="0"/>
                <a:cs typeface="Times New Roman" pitchFamily="18" charset="0"/>
              </a:rPr>
              <a:t>Monitoring Mobile Usage In Classroom</a:t>
            </a:r>
            <a:br>
              <a:rPr lang="en-IN" sz="3200" b="1" dirty="0" smtClean="0">
                <a:latin typeface="Times New Roman" pitchFamily="18" charset="0"/>
                <a:cs typeface="Times New Roman" pitchFamily="18" charset="0"/>
              </a:rPr>
            </a:br>
            <a:r>
              <a:rPr lang="en-IN" sz="3200" b="1" dirty="0" smtClean="0">
                <a:latin typeface="Times New Roman" pitchFamily="18" charset="0"/>
                <a:cs typeface="Times New Roman" pitchFamily="18" charset="0"/>
              </a:rPr>
              <a:t/>
            </a:r>
            <a:br>
              <a:rPr lang="en-IN" sz="3200" b="1" dirty="0" smtClean="0">
                <a:latin typeface="Times New Roman" pitchFamily="18" charset="0"/>
                <a:cs typeface="Times New Roman" pitchFamily="18" charset="0"/>
              </a:rPr>
            </a:br>
            <a:r>
              <a:rPr lang="en-IN" sz="3200" b="1" dirty="0" smtClean="0">
                <a:latin typeface="Times New Roman" pitchFamily="18" charset="0"/>
                <a:cs typeface="Times New Roman" pitchFamily="18" charset="0"/>
              </a:rPr>
              <a:t> </a:t>
            </a:r>
            <a:r>
              <a:rPr lang="en-IN" sz="2700" b="1" dirty="0" smtClean="0">
                <a:latin typeface="Times New Roman" panose="02020603050405020304" pitchFamily="18" charset="0"/>
                <a:cs typeface="Times New Roman" panose="02020603050405020304" pitchFamily="18" charset="0"/>
              </a:rPr>
              <a:t>16P31</a:t>
            </a:r>
            <a:endParaRPr lang="en-IN" sz="3200" b="1" spc="-5" dirty="0" smtClean="0">
              <a:latin typeface="Times New Roman" pitchFamily="18" charset="0"/>
              <a:cs typeface="Times New Roman" pitchFamily="18" charset="0"/>
            </a:endParaRPr>
          </a:p>
        </p:txBody>
      </p:sp>
      <p:sp>
        <p:nvSpPr>
          <p:cNvPr id="1048604" name="Subtitle 2"/>
          <p:cNvSpPr>
            <a:spLocks noGrp="1"/>
          </p:cNvSpPr>
          <p:nvPr>
            <p:ph type="subTitle" idx="1"/>
          </p:nvPr>
        </p:nvSpPr>
        <p:spPr>
          <a:xfrm>
            <a:off x="0" y="4117539"/>
            <a:ext cx="11004446" cy="2740461"/>
          </a:xfrm>
        </p:spPr>
        <p:txBody>
          <a:bodyPr>
            <a:normAutofit/>
          </a:bodyPr>
          <a:lstStyle/>
          <a:p>
            <a:pPr algn="l"/>
            <a:r>
              <a:rPr lang="en-US" sz="1600" b="1" dirty="0" smtClean="0">
                <a:solidFill>
                  <a:schemeClr val="tx1"/>
                </a:solidFill>
                <a:latin typeface="Times New Roman" panose="02020603050405020304" pitchFamily="18" charset="0"/>
                <a:cs typeface="Times New Roman" panose="02020603050405020304" pitchFamily="18" charset="0"/>
              </a:rPr>
              <a:t>  Presented By:                                                                                                 </a:t>
            </a:r>
            <a:r>
              <a:rPr lang="en-IN" sz="1600" b="1" dirty="0" smtClean="0">
                <a:solidFill>
                  <a:schemeClr val="tx1"/>
                </a:solidFill>
                <a:latin typeface="Times New Roman" panose="02020603050405020304" pitchFamily="18" charset="0"/>
                <a:cs typeface="Times New Roman" panose="02020603050405020304" pitchFamily="18" charset="0"/>
              </a:rPr>
              <a:t>Under the Guidance of:</a:t>
            </a:r>
            <a:r>
              <a:rPr lang="en-US" sz="1600" b="1" dirty="0" smtClean="0">
                <a:solidFill>
                  <a:schemeClr val="tx1"/>
                </a:solidFill>
                <a:latin typeface="Times New Roman" panose="02020603050405020304" pitchFamily="18" charset="0"/>
                <a:cs typeface="Times New Roman" panose="02020603050405020304" pitchFamily="18" charset="0"/>
              </a:rPr>
              <a:t>                                                     </a:t>
            </a:r>
          </a:p>
          <a:p>
            <a:pPr algn="l"/>
            <a:r>
              <a:rPr lang="en-IN" sz="1600" b="1" dirty="0" smtClean="0">
                <a:solidFill>
                  <a:schemeClr val="tx1"/>
                </a:solidFill>
                <a:latin typeface="Times New Roman" panose="02020603050405020304" pitchFamily="18" charset="0"/>
                <a:cs typeface="Times New Roman" panose="02020603050405020304" pitchFamily="18" charset="0"/>
              </a:rPr>
              <a:t>  APOORVA R S (1BI17CS402)                                                                              Dr. J. </a:t>
            </a:r>
            <a:r>
              <a:rPr lang="en-IN" sz="1600" b="1" dirty="0" err="1" smtClean="0">
                <a:solidFill>
                  <a:schemeClr val="tx1"/>
                </a:solidFill>
                <a:latin typeface="Times New Roman" panose="02020603050405020304" pitchFamily="18" charset="0"/>
                <a:cs typeface="Times New Roman" panose="02020603050405020304" pitchFamily="18" charset="0"/>
              </a:rPr>
              <a:t>Girija</a:t>
            </a:r>
            <a:endParaRPr lang="en-IN" sz="1600" b="1" dirty="0" smtClean="0">
              <a:solidFill>
                <a:schemeClr val="tx1"/>
              </a:solidFill>
              <a:latin typeface="Times New Roman" panose="02020603050405020304" pitchFamily="18" charset="0"/>
              <a:cs typeface="Times New Roman" panose="02020603050405020304" pitchFamily="18" charset="0"/>
            </a:endParaRPr>
          </a:p>
          <a:p>
            <a:pPr algn="l"/>
            <a:r>
              <a:rPr lang="en-IN" sz="1600" b="1" dirty="0" smtClean="0">
                <a:solidFill>
                  <a:schemeClr val="tx1"/>
                </a:solidFill>
                <a:latin typeface="Times New Roman" panose="02020603050405020304" pitchFamily="18" charset="0"/>
                <a:cs typeface="Times New Roman" panose="02020603050405020304" pitchFamily="18" charset="0"/>
              </a:rPr>
              <a:t>  ARCHITHA RAMESH (1BI17CS403)                                                           Associate Professor</a:t>
            </a:r>
          </a:p>
          <a:p>
            <a:pPr algn="l"/>
            <a:r>
              <a:rPr lang="en-IN" sz="1600" b="1" dirty="0" smtClean="0">
                <a:solidFill>
                  <a:schemeClr val="tx1"/>
                </a:solidFill>
                <a:latin typeface="Times New Roman" panose="02020603050405020304" pitchFamily="18" charset="0"/>
                <a:cs typeface="Times New Roman" panose="02020603050405020304" pitchFamily="18" charset="0"/>
              </a:rPr>
              <a:t>  BHUMIKA  A (1BI17CS405)                                                               Dept. of  Computer Science &amp; </a:t>
            </a:r>
            <a:r>
              <a:rPr lang="en-IN" sz="1600" b="1" dirty="0" err="1" smtClean="0">
                <a:solidFill>
                  <a:schemeClr val="tx1"/>
                </a:solidFill>
                <a:latin typeface="Times New Roman" panose="02020603050405020304" pitchFamily="18" charset="0"/>
                <a:cs typeface="Times New Roman" panose="02020603050405020304" pitchFamily="18" charset="0"/>
              </a:rPr>
              <a:t>Engg</a:t>
            </a:r>
            <a:r>
              <a:rPr lang="en-IN" sz="1600" b="1" dirty="0" smtClean="0">
                <a:solidFill>
                  <a:schemeClr val="tx1"/>
                </a:solidFill>
                <a:latin typeface="Times New Roman" panose="02020603050405020304" pitchFamily="18" charset="0"/>
                <a:cs typeface="Times New Roman" panose="02020603050405020304" pitchFamily="18" charset="0"/>
              </a:rPr>
              <a:t>                   </a:t>
            </a:r>
          </a:p>
          <a:p>
            <a:pPr algn="l"/>
            <a:r>
              <a:rPr lang="en-IN" sz="1600" b="1" dirty="0" smtClean="0">
                <a:solidFill>
                  <a:schemeClr val="tx1"/>
                </a:solidFill>
                <a:latin typeface="Times New Roman" panose="02020603050405020304" pitchFamily="18" charset="0"/>
                <a:cs typeface="Times New Roman" panose="02020603050405020304" pitchFamily="18" charset="0"/>
              </a:rPr>
              <a:t>  MAHERIA POOJA RAJEEV (1BI16CS070)</a:t>
            </a:r>
          </a:p>
          <a:p>
            <a:endParaRPr lang="en-IN" sz="1900" b="1" dirty="0" smtClean="0">
              <a:solidFill>
                <a:schemeClr val="tx1"/>
              </a:solidFill>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048605" name="Title 3"/>
          <p:cNvSpPr txBox="1"/>
          <p:nvPr/>
        </p:nvSpPr>
        <p:spPr>
          <a:xfrm>
            <a:off x="-609600" y="0"/>
            <a:ext cx="10515600" cy="215972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b="1" dirty="0">
                <a:latin typeface="Times New Roman" panose="02020603050405020304" pitchFamily="18" charset="0"/>
                <a:cs typeface="Times New Roman" panose="02020603050405020304" pitchFamily="18" charset="0"/>
              </a:rPr>
              <a:t>BANGALORE INSTITUTE OF TECHNOLOGY</a:t>
            </a: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K. R. Road, V. V. </a:t>
            </a:r>
            <a:r>
              <a:rPr lang="en-IN" sz="1600" dirty="0" smtClean="0">
                <a:latin typeface="Times New Roman" panose="02020603050405020304" pitchFamily="18" charset="0"/>
                <a:cs typeface="Times New Roman" panose="02020603050405020304" pitchFamily="18" charset="0"/>
              </a:rPr>
              <a:t>Pura,  Bengaluru </a:t>
            </a:r>
            <a:r>
              <a:rPr lang="en-IN" sz="1600" dirty="0">
                <a:latin typeface="Times New Roman" panose="02020603050405020304" pitchFamily="18" charset="0"/>
                <a:cs typeface="Times New Roman" panose="02020603050405020304" pitchFamily="18" charset="0"/>
              </a:rPr>
              <a:t>– 560004</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a:r>
            <a:br>
              <a:rPr lang="en-IN" sz="16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Department of Computer Science and Engineering</a:t>
            </a:r>
          </a:p>
        </p:txBody>
      </p:sp>
      <p:pic>
        <p:nvPicPr>
          <p:cNvPr id="2097154" name="Picture 6" descr="Description: C:\Users\Abhilash\Desktop\thumbnail.aspx.jpg"/>
          <p:cNvPicPr>
            <a:picLocks/>
          </p:cNvPicPr>
          <p:nvPr/>
        </p:nvPicPr>
        <p:blipFill>
          <a:blip r:embed="rId2" cstate="print"/>
          <a:srcRect/>
          <a:stretch>
            <a:fillRect/>
          </a:stretch>
        </p:blipFill>
        <p:spPr bwMode="auto">
          <a:xfrm>
            <a:off x="4191000" y="990600"/>
            <a:ext cx="704850" cy="8248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838200" y="18256"/>
            <a:ext cx="8015824" cy="596291"/>
          </a:xfrm>
        </p:spPr>
        <p:txBody>
          <a:bodyPr>
            <a:normAutofit fontScale="90000"/>
          </a:bodyPr>
          <a:lstStyle/>
          <a:p>
            <a:pPr algn="ctr"/>
            <a:r>
              <a:rPr lang="en-US" sz="4000" b="1" dirty="0" smtClean="0">
                <a:latin typeface="Times New Roman" panose="02020603050405020304" pitchFamily="18" charset="0"/>
                <a:cs typeface="Times New Roman" panose="02020603050405020304" pitchFamily="18" charset="0"/>
              </a:rPr>
              <a:t>System Requirement Specification</a:t>
            </a:r>
            <a:endParaRPr lang="en-US" sz="4000" b="1" dirty="0">
              <a:latin typeface="Times New Roman" panose="02020603050405020304" pitchFamily="18" charset="0"/>
              <a:cs typeface="Times New Roman" panose="02020603050405020304" pitchFamily="18" charset="0"/>
            </a:endParaRPr>
          </a:p>
        </p:txBody>
      </p:sp>
      <p:sp>
        <p:nvSpPr>
          <p:cNvPr id="1048625" name="Content Placeholder 2"/>
          <p:cNvSpPr txBox="1"/>
          <p:nvPr/>
        </p:nvSpPr>
        <p:spPr>
          <a:xfrm>
            <a:off x="5737646" y="926273"/>
            <a:ext cx="3809560" cy="38357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Font typeface="Arial" panose="020B0604020202020204" pitchFamily="34" charset="0"/>
              <a:buNone/>
            </a:pPr>
            <a:endParaRPr lang="en-US" b="1" dirty="0">
              <a:latin typeface="Times New Roman" panose="02020603050405020304" pitchFamily="18" charset="0"/>
              <a:cs typeface="Times New Roman" panose="02020603050405020304" pitchFamily="18" charset="0"/>
            </a:endParaRPr>
          </a:p>
        </p:txBody>
      </p:sp>
      <p:graphicFrame>
        <p:nvGraphicFramePr>
          <p:cNvPr id="4194304" name="Table 7"/>
          <p:cNvGraphicFramePr>
            <a:graphicFrameLocks noGrp="1"/>
          </p:cNvGraphicFramePr>
          <p:nvPr/>
        </p:nvGraphicFramePr>
        <p:xfrm>
          <a:off x="177420" y="774257"/>
          <a:ext cx="8585580" cy="5936133"/>
        </p:xfrm>
        <a:graphic>
          <a:graphicData uri="http://schemas.openxmlformats.org/drawingml/2006/table">
            <a:tbl>
              <a:tblPr firstRow="1" bandRow="1"/>
              <a:tblGrid>
                <a:gridCol w="4292790">
                  <a:extLst>
                    <a:ext uri="{9D8B030D-6E8A-4147-A177-3AD203B41FA5}">
                      <a16:colId xmlns:a16="http://schemas.microsoft.com/office/drawing/2014/main" val="20000"/>
                    </a:ext>
                  </a:extLst>
                </a:gridCol>
                <a:gridCol w="4292790">
                  <a:extLst>
                    <a:ext uri="{9D8B030D-6E8A-4147-A177-3AD203B41FA5}">
                      <a16:colId xmlns:a16="http://schemas.microsoft.com/office/drawing/2014/main" val="20001"/>
                    </a:ext>
                  </a:extLst>
                </a:gridCol>
              </a:tblGrid>
              <a:tr h="330490">
                <a:tc>
                  <a:txBody>
                    <a:bodyPr/>
                    <a:lstStyle/>
                    <a:p>
                      <a:pPr algn="ctr"/>
                      <a:r>
                        <a:rPr lang="en-US" sz="1600" b="1" dirty="0" smtClean="0">
                          <a:latin typeface="Times New Roman" pitchFamily="18" charset="0"/>
                          <a:cs typeface="Times New Roman" pitchFamily="18" charset="0"/>
                        </a:rPr>
                        <a:t>Functional Requirements</a:t>
                      </a:r>
                      <a:endParaRPr lang="en-US" sz="1600" b="1" dirty="0">
                        <a:latin typeface="Times New Roman" pitchFamily="18" charset="0"/>
                        <a:cs typeface="Times New Roman" pitchFamily="18" charset="0"/>
                      </a:endParaRPr>
                    </a:p>
                  </a:txBody>
                  <a:tcPr/>
                </a:tc>
                <a:tc>
                  <a:txBody>
                    <a:bodyPr/>
                    <a:lstStyle/>
                    <a:p>
                      <a:pPr algn="ctr"/>
                      <a:r>
                        <a:rPr lang="en-US" sz="1600" b="1" dirty="0" smtClean="0">
                          <a:latin typeface="Times New Roman" pitchFamily="18" charset="0"/>
                          <a:cs typeface="Times New Roman" pitchFamily="18" charset="0"/>
                        </a:rPr>
                        <a:t>Non-Functional Requirements</a:t>
                      </a:r>
                      <a:endParaRPr lang="en-US" sz="1600" b="1"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5600853">
                <a:tc>
                  <a:txBody>
                    <a:bodyPr/>
                    <a:lstStyle/>
                    <a:p>
                      <a:pPr lvl="0" algn="just">
                        <a:lnSpc>
                          <a:spcPct val="200000"/>
                        </a:lnSpc>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System</a:t>
                      </a:r>
                      <a:r>
                        <a:rPr lang="en-IN" sz="1600" kern="1200" baseline="0" dirty="0" smtClean="0">
                          <a:solidFill>
                            <a:schemeClr val="tx1"/>
                          </a:solidFill>
                          <a:latin typeface="Times New Roman" pitchFamily="18" charset="0"/>
                          <a:ea typeface="+mn-ea"/>
                          <a:cs typeface="Times New Roman" pitchFamily="18" charset="0"/>
                        </a:rPr>
                        <a:t> should be able to recognize face</a:t>
                      </a:r>
                      <a:endParaRPr lang="en-US" sz="1600" kern="1200" dirty="0" smtClean="0">
                        <a:solidFill>
                          <a:schemeClr val="tx1"/>
                        </a:solidFill>
                        <a:latin typeface="Times New Roman" pitchFamily="18" charset="0"/>
                        <a:ea typeface="+mn-ea"/>
                        <a:cs typeface="Times New Roman" pitchFamily="18" charset="0"/>
                      </a:endParaRPr>
                    </a:p>
                    <a:p>
                      <a:pPr lvl="0" algn="just">
                        <a:lnSpc>
                          <a:spcPct val="200000"/>
                        </a:lnSpc>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Behavioural</a:t>
                      </a:r>
                      <a:r>
                        <a:rPr lang="en-IN" sz="1600" kern="1200" baseline="0" dirty="0" smtClean="0">
                          <a:solidFill>
                            <a:schemeClr val="tx1"/>
                          </a:solidFill>
                          <a:latin typeface="Times New Roman" pitchFamily="18" charset="0"/>
                          <a:ea typeface="+mn-ea"/>
                          <a:cs typeface="Times New Roman" pitchFamily="18" charset="0"/>
                        </a:rPr>
                        <a:t> analysis of students will be done such as</a:t>
                      </a:r>
                    </a:p>
                    <a:p>
                      <a:pPr lvl="0" algn="just">
                        <a:lnSpc>
                          <a:spcPct val="200000"/>
                        </a:lnSpc>
                        <a:buFont typeface="Wingdings" pitchFamily="2" charset="2"/>
                        <a:buNone/>
                      </a:pPr>
                      <a:r>
                        <a:rPr lang="en-IN" sz="1600" kern="1200" baseline="0" dirty="0" smtClean="0">
                          <a:solidFill>
                            <a:schemeClr val="tx1"/>
                          </a:solidFill>
                          <a:latin typeface="Times New Roman" pitchFamily="18" charset="0"/>
                          <a:ea typeface="+mn-ea"/>
                          <a:cs typeface="Times New Roman" pitchFamily="18" charset="0"/>
                        </a:rPr>
                        <a:t>     </a:t>
                      </a:r>
                      <a:r>
                        <a:rPr lang="en-IN" sz="1600" kern="1200" dirty="0" smtClean="0">
                          <a:solidFill>
                            <a:schemeClr val="tx1"/>
                          </a:solidFill>
                          <a:latin typeface="Times New Roman" pitchFamily="18" charset="0"/>
                          <a:ea typeface="+mn-ea"/>
                          <a:cs typeface="Times New Roman" pitchFamily="18" charset="0"/>
                        </a:rPr>
                        <a:t> Drowsiness</a:t>
                      </a:r>
                    </a:p>
                    <a:p>
                      <a:pPr lvl="0" algn="just">
                        <a:lnSpc>
                          <a:spcPct val="200000"/>
                        </a:lnSpc>
                        <a:buFont typeface="Wingdings" pitchFamily="2" charset="2"/>
                        <a:buNone/>
                      </a:pPr>
                      <a:r>
                        <a:rPr lang="en-IN" sz="1600" kern="1200" dirty="0" smtClean="0">
                          <a:solidFill>
                            <a:schemeClr val="tx1"/>
                          </a:solidFill>
                          <a:latin typeface="Times New Roman" pitchFamily="18" charset="0"/>
                          <a:ea typeface="+mn-ea"/>
                          <a:cs typeface="Times New Roman" pitchFamily="18" charset="0"/>
                        </a:rPr>
                        <a:t>      Yawning</a:t>
                      </a:r>
                    </a:p>
                    <a:p>
                      <a:pPr lvl="0" algn="just">
                        <a:lnSpc>
                          <a:spcPct val="200000"/>
                        </a:lnSpc>
                        <a:buFont typeface="Wingdings" pitchFamily="2" charset="2"/>
                        <a:buNone/>
                      </a:pPr>
                      <a:r>
                        <a:rPr lang="en-IN" sz="1600" kern="1200" dirty="0" smtClean="0">
                          <a:solidFill>
                            <a:schemeClr val="tx1"/>
                          </a:solidFill>
                          <a:latin typeface="Times New Roman" pitchFamily="18" charset="0"/>
                          <a:ea typeface="+mn-ea"/>
                          <a:cs typeface="Times New Roman" pitchFamily="18" charset="0"/>
                        </a:rPr>
                        <a:t>      Head bending</a:t>
                      </a:r>
                      <a:endParaRPr lang="en-US" sz="1600" kern="1200" dirty="0" smtClean="0">
                        <a:solidFill>
                          <a:schemeClr val="tx1"/>
                        </a:solidFill>
                        <a:latin typeface="Times New Roman" pitchFamily="18" charset="0"/>
                        <a:ea typeface="+mn-ea"/>
                        <a:cs typeface="Times New Roman" pitchFamily="18" charset="0"/>
                      </a:endParaRPr>
                    </a:p>
                    <a:p>
                      <a:pPr lvl="0" algn="just">
                        <a:lnSpc>
                          <a:spcPct val="200000"/>
                        </a:lnSpc>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System</a:t>
                      </a:r>
                      <a:r>
                        <a:rPr lang="en-IN" sz="1600" kern="1200" baseline="0" dirty="0" smtClean="0">
                          <a:solidFill>
                            <a:schemeClr val="tx1"/>
                          </a:solidFill>
                          <a:latin typeface="Times New Roman" pitchFamily="18" charset="0"/>
                          <a:ea typeface="+mn-ea"/>
                          <a:cs typeface="Times New Roman" pitchFamily="18" charset="0"/>
                        </a:rPr>
                        <a:t> should be able to detect cell phone.</a:t>
                      </a:r>
                      <a:endParaRPr lang="en-US" sz="1600" kern="1200" dirty="0" smtClean="0">
                        <a:solidFill>
                          <a:schemeClr val="tx1"/>
                        </a:solidFill>
                        <a:latin typeface="Times New Roman" pitchFamily="18" charset="0"/>
                        <a:ea typeface="+mn-ea"/>
                        <a:cs typeface="Times New Roman" pitchFamily="18" charset="0"/>
                      </a:endParaRPr>
                    </a:p>
                    <a:p>
                      <a:pPr algn="just">
                        <a:lnSpc>
                          <a:spcPct val="200000"/>
                        </a:lnSpc>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Intimation</a:t>
                      </a:r>
                      <a:r>
                        <a:rPr lang="en-IN" sz="1600" kern="1200" baseline="0" dirty="0" smtClean="0">
                          <a:solidFill>
                            <a:schemeClr val="tx1"/>
                          </a:solidFill>
                          <a:latin typeface="Times New Roman" pitchFamily="18" charset="0"/>
                          <a:ea typeface="+mn-ea"/>
                          <a:cs typeface="Times New Roman" pitchFamily="18" charset="0"/>
                        </a:rPr>
                        <a:t> to the faculty when the cell phone is   detected must be accomplished.</a:t>
                      </a:r>
                    </a:p>
                    <a:p>
                      <a:pPr algn="just">
                        <a:lnSpc>
                          <a:spcPct val="200000"/>
                        </a:lnSpc>
                        <a:buFont typeface="Arial" pitchFamily="34" charset="0"/>
                        <a:buChar char="•"/>
                      </a:pPr>
                      <a:r>
                        <a:rPr lang="en-IN" sz="1600" kern="1200" baseline="0" dirty="0" smtClean="0">
                          <a:solidFill>
                            <a:schemeClr val="tx1"/>
                          </a:solidFill>
                          <a:latin typeface="Times New Roman" pitchFamily="18" charset="0"/>
                          <a:ea typeface="+mn-ea"/>
                          <a:cs typeface="Times New Roman" pitchFamily="18" charset="0"/>
                        </a:rPr>
                        <a:t>  Buzzer and LED alert should be available.</a:t>
                      </a:r>
                      <a:endParaRPr lang="en-US" sz="1600" kern="1200" dirty="0" smtClean="0">
                        <a:solidFill>
                          <a:schemeClr val="tx1"/>
                        </a:solidFill>
                        <a:latin typeface="Times New Roman" pitchFamily="18" charset="0"/>
                        <a:ea typeface="+mn-ea"/>
                        <a:cs typeface="Times New Roman" pitchFamily="18" charset="0"/>
                      </a:endParaRPr>
                    </a:p>
                  </a:txBody>
                  <a:tcPr/>
                </a:tc>
                <a:tc>
                  <a:txBody>
                    <a:bodyPr/>
                    <a:lstStyle/>
                    <a:p>
                      <a:pPr lvl="0">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Usability </a:t>
                      </a:r>
                      <a:endParaRPr lang="en-US" sz="1600" kern="1200" dirty="0" smtClean="0">
                        <a:solidFill>
                          <a:schemeClr val="tx1"/>
                        </a:solidFill>
                        <a:latin typeface="Times New Roman" pitchFamily="18" charset="0"/>
                        <a:ea typeface="+mn-ea"/>
                        <a:cs typeface="Times New Roman" pitchFamily="18" charset="0"/>
                      </a:endParaRPr>
                    </a:p>
                    <a:p>
                      <a:pPr lvl="0"/>
                      <a:r>
                        <a:rPr lang="en-IN" sz="1600" kern="1200" dirty="0" smtClean="0">
                          <a:solidFill>
                            <a:schemeClr val="tx1"/>
                          </a:solidFill>
                          <a:latin typeface="Times New Roman" pitchFamily="18" charset="0"/>
                          <a:ea typeface="+mn-ea"/>
                          <a:cs typeface="Times New Roman" pitchFamily="18" charset="0"/>
                        </a:rPr>
                        <a:t>       Easy Interface for capture of image </a:t>
                      </a:r>
                      <a:endParaRPr lang="en-US" sz="1600" kern="1200" dirty="0" smtClean="0">
                        <a:solidFill>
                          <a:schemeClr val="tx1"/>
                        </a:solidFill>
                        <a:latin typeface="Times New Roman" pitchFamily="18" charset="0"/>
                        <a:ea typeface="+mn-ea"/>
                        <a:cs typeface="Times New Roman" pitchFamily="18" charset="0"/>
                      </a:endParaRPr>
                    </a:p>
                    <a:p>
                      <a:pPr lvl="0"/>
                      <a:r>
                        <a:rPr lang="en-IN" sz="1600" kern="1200" dirty="0" smtClean="0">
                          <a:solidFill>
                            <a:schemeClr val="tx1"/>
                          </a:solidFill>
                          <a:latin typeface="Times New Roman" pitchFamily="18" charset="0"/>
                          <a:ea typeface="+mn-ea"/>
                          <a:cs typeface="Times New Roman" pitchFamily="18" charset="0"/>
                        </a:rPr>
                        <a:t>       Automatically Update the behaviour</a:t>
                      </a:r>
                      <a:endParaRPr lang="en-US" sz="1600" kern="1200" dirty="0" smtClean="0">
                        <a:solidFill>
                          <a:schemeClr val="tx1"/>
                        </a:solidFill>
                        <a:latin typeface="Times New Roman" pitchFamily="18" charset="0"/>
                        <a:ea typeface="+mn-ea"/>
                        <a:cs typeface="Times New Roman" pitchFamily="18" charset="0"/>
                      </a:endParaRPr>
                    </a:p>
                    <a:p>
                      <a:r>
                        <a:rPr lang="en-IN" sz="1600" kern="1200" dirty="0" smtClean="0">
                          <a:solidFill>
                            <a:schemeClr val="tx1"/>
                          </a:solidFill>
                          <a:latin typeface="Times New Roman" pitchFamily="18" charset="0"/>
                          <a:ea typeface="+mn-ea"/>
                          <a:cs typeface="Times New Roman" pitchFamily="18" charset="0"/>
                        </a:rPr>
                        <a:t> </a:t>
                      </a:r>
                      <a:r>
                        <a:rPr lang="en-US" sz="1600" kern="1200" baseline="0" dirty="0" smtClean="0">
                          <a:solidFill>
                            <a:schemeClr val="tx1"/>
                          </a:solidFill>
                          <a:latin typeface="Times New Roman" pitchFamily="18" charset="0"/>
                          <a:ea typeface="+mn-ea"/>
                          <a:cs typeface="Times New Roman" pitchFamily="18" charset="0"/>
                        </a:rPr>
                        <a:t>      </a:t>
                      </a:r>
                      <a:r>
                        <a:rPr lang="en-IN" sz="1600" kern="1200" dirty="0" smtClean="0">
                          <a:solidFill>
                            <a:schemeClr val="tx1"/>
                          </a:solidFill>
                          <a:latin typeface="Times New Roman" pitchFamily="18" charset="0"/>
                          <a:ea typeface="+mn-ea"/>
                          <a:cs typeface="Times New Roman" pitchFamily="18" charset="0"/>
                        </a:rPr>
                        <a:t>Automatically Detect the Cell phone</a:t>
                      </a:r>
                    </a:p>
                    <a:p>
                      <a:endParaRPr lang="en-US" sz="1600" kern="1200" dirty="0" smtClean="0">
                        <a:solidFill>
                          <a:schemeClr val="tx1"/>
                        </a:solidFill>
                        <a:latin typeface="Times New Roman" pitchFamily="18" charset="0"/>
                        <a:ea typeface="+mn-ea"/>
                        <a:cs typeface="Times New Roman" pitchFamily="18" charset="0"/>
                      </a:endParaRPr>
                    </a:p>
                    <a:p>
                      <a:pPr lvl="0">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Reliability </a:t>
                      </a:r>
                      <a:endParaRPr lang="en-US" sz="1600" kern="1200" dirty="0" smtClean="0">
                        <a:solidFill>
                          <a:schemeClr val="tx1"/>
                        </a:solidFill>
                        <a:latin typeface="Times New Roman" pitchFamily="18" charset="0"/>
                        <a:ea typeface="+mn-ea"/>
                        <a:cs typeface="Times New Roman" pitchFamily="18" charset="0"/>
                      </a:endParaRPr>
                    </a:p>
                    <a:p>
                      <a:pPr lvl="1"/>
                      <a:r>
                        <a:rPr lang="en-IN" sz="1600" kern="1200" dirty="0" smtClean="0">
                          <a:solidFill>
                            <a:schemeClr val="tx1"/>
                          </a:solidFill>
                          <a:latin typeface="Times New Roman" pitchFamily="18" charset="0"/>
                          <a:ea typeface="+mn-ea"/>
                          <a:cs typeface="Times New Roman" pitchFamily="18" charset="0"/>
                        </a:rPr>
                        <a:t>Easy Update </a:t>
                      </a:r>
                      <a:endParaRPr lang="en-US" sz="1600" kern="1200" dirty="0" smtClean="0">
                        <a:solidFill>
                          <a:schemeClr val="tx1"/>
                        </a:solidFill>
                        <a:latin typeface="Times New Roman" pitchFamily="18" charset="0"/>
                        <a:ea typeface="+mn-ea"/>
                        <a:cs typeface="Times New Roman" pitchFamily="18" charset="0"/>
                      </a:endParaRPr>
                    </a:p>
                    <a:p>
                      <a:pPr lvl="1"/>
                      <a:r>
                        <a:rPr lang="en-IN" sz="1600" kern="1200" dirty="0" smtClean="0">
                          <a:solidFill>
                            <a:schemeClr val="tx1"/>
                          </a:solidFill>
                          <a:latin typeface="Times New Roman" pitchFamily="18" charset="0"/>
                          <a:ea typeface="+mn-ea"/>
                          <a:cs typeface="Times New Roman" pitchFamily="18" charset="0"/>
                        </a:rPr>
                        <a:t>Automatic Intimation</a:t>
                      </a:r>
                    </a:p>
                    <a:p>
                      <a:pPr lvl="1"/>
                      <a:endParaRPr lang="en-IN" sz="1600" kern="1200" dirty="0" smtClean="0">
                        <a:solidFill>
                          <a:schemeClr val="tx1"/>
                        </a:solidFill>
                        <a:latin typeface="Times New Roman" pitchFamily="18" charset="0"/>
                        <a:ea typeface="+mn-ea"/>
                        <a:cs typeface="Times New Roman" pitchFamily="18" charset="0"/>
                      </a:endParaRPr>
                    </a:p>
                    <a:p>
                      <a:pPr lvl="0">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Performance </a:t>
                      </a:r>
                      <a:endParaRPr lang="en-US" sz="1600" kern="1200" dirty="0" smtClean="0">
                        <a:solidFill>
                          <a:schemeClr val="tx1"/>
                        </a:solidFill>
                        <a:latin typeface="Times New Roman" pitchFamily="18" charset="0"/>
                        <a:ea typeface="+mn-ea"/>
                        <a:cs typeface="Times New Roman" pitchFamily="18" charset="0"/>
                      </a:endParaRPr>
                    </a:p>
                    <a:p>
                      <a:pPr lvl="1"/>
                      <a:r>
                        <a:rPr lang="en-IN" sz="1600" kern="1200" dirty="0" smtClean="0">
                          <a:solidFill>
                            <a:schemeClr val="tx1"/>
                          </a:solidFill>
                          <a:latin typeface="Times New Roman" pitchFamily="18" charset="0"/>
                          <a:ea typeface="+mn-ea"/>
                          <a:cs typeface="Times New Roman" pitchFamily="18" charset="0"/>
                        </a:rPr>
                        <a:t>Should not take excessive time in Recognizing the Face and Mobile</a:t>
                      </a:r>
                      <a:endParaRPr lang="en-US" sz="1600" kern="1200" dirty="0" smtClean="0">
                        <a:solidFill>
                          <a:schemeClr val="tx1"/>
                        </a:solidFill>
                        <a:latin typeface="Times New Roman" pitchFamily="18" charset="0"/>
                        <a:ea typeface="+mn-ea"/>
                        <a:cs typeface="Times New Roman" pitchFamily="18" charset="0"/>
                      </a:endParaRPr>
                    </a:p>
                    <a:p>
                      <a:pPr lvl="1"/>
                      <a:endParaRPr lang="en-US" sz="1600" kern="1200" dirty="0" smtClean="0">
                        <a:solidFill>
                          <a:schemeClr val="tx1"/>
                        </a:solidFill>
                        <a:latin typeface="Times New Roman" pitchFamily="18" charset="0"/>
                        <a:ea typeface="+mn-ea"/>
                        <a:cs typeface="Times New Roman" pitchFamily="18" charset="0"/>
                      </a:endParaRPr>
                    </a:p>
                    <a:p>
                      <a:pPr lvl="0">
                        <a:buFont typeface="Arial" pitchFamily="34" charset="0"/>
                        <a:buChar char="•"/>
                      </a:pPr>
                      <a:r>
                        <a:rPr lang="en-IN" sz="1600" kern="1200" dirty="0" smtClean="0">
                          <a:solidFill>
                            <a:schemeClr val="tx1"/>
                          </a:solidFill>
                          <a:latin typeface="Times New Roman" pitchFamily="18" charset="0"/>
                          <a:ea typeface="+mn-ea"/>
                          <a:cs typeface="Times New Roman" pitchFamily="18" charset="0"/>
                        </a:rPr>
                        <a:t>  Supportability </a:t>
                      </a:r>
                      <a:endParaRPr lang="en-US" sz="1600" kern="1200" dirty="0" smtClean="0">
                        <a:solidFill>
                          <a:schemeClr val="tx1"/>
                        </a:solidFill>
                        <a:latin typeface="Times New Roman" pitchFamily="18" charset="0"/>
                        <a:ea typeface="+mn-ea"/>
                        <a:cs typeface="Times New Roman" pitchFamily="18" charset="0"/>
                      </a:endParaRPr>
                    </a:p>
                    <a:p>
                      <a:pPr lvl="1"/>
                      <a:r>
                        <a:rPr lang="en-IN" sz="1600" kern="1200" dirty="0" smtClean="0">
                          <a:solidFill>
                            <a:schemeClr val="tx1"/>
                          </a:solidFill>
                          <a:latin typeface="Times New Roman" pitchFamily="18" charset="0"/>
                          <a:ea typeface="+mn-ea"/>
                          <a:cs typeface="Times New Roman" pitchFamily="18" charset="0"/>
                        </a:rPr>
                        <a:t>Contain easy to understand code with provisions for future enhancement </a:t>
                      </a:r>
                      <a:endParaRPr lang="en-US" sz="1600" kern="1200" dirty="0" smtClean="0">
                        <a:solidFill>
                          <a:schemeClr val="tx1"/>
                        </a:solidFill>
                        <a:latin typeface="Times New Roman" pitchFamily="18" charset="0"/>
                        <a:ea typeface="+mn-ea"/>
                        <a:cs typeface="Times New Roman" pitchFamily="18" charset="0"/>
                      </a:endParaRPr>
                    </a:p>
                    <a:p>
                      <a:pPr lvl="1"/>
                      <a:endParaRPr lang="en-US" sz="1600" kern="1200" dirty="0" smtClean="0">
                        <a:solidFill>
                          <a:schemeClr val="tx1"/>
                        </a:solidFill>
                        <a:latin typeface="Times New Roman" pitchFamily="18" charset="0"/>
                        <a:ea typeface="+mn-ea"/>
                        <a:cs typeface="Times New Roman" pitchFamily="18" charset="0"/>
                      </a:endParaRPr>
                    </a:p>
                    <a:p>
                      <a:pPr lvl="0">
                        <a:buFont typeface="Arial" pitchFamily="34" charset="0"/>
                        <a:buChar char="•"/>
                      </a:pPr>
                      <a:r>
                        <a:rPr lang="en-US" sz="1600" b="0" kern="1200" dirty="0" smtClean="0">
                          <a:solidFill>
                            <a:schemeClr val="tx1"/>
                          </a:solidFill>
                          <a:latin typeface="Times New Roman" pitchFamily="18" charset="0"/>
                          <a:ea typeface="+mn-ea"/>
                          <a:cs typeface="Times New Roman" pitchFamily="18" charset="0"/>
                        </a:rPr>
                        <a:t>  Cost</a:t>
                      </a:r>
                      <a:endParaRPr lang="en-US" sz="1600" b="1" kern="1200" dirty="0" smtClean="0">
                        <a:solidFill>
                          <a:schemeClr val="tx1"/>
                        </a:solidFill>
                        <a:latin typeface="Times New Roman" pitchFamily="18" charset="0"/>
                        <a:ea typeface="+mn-ea"/>
                        <a:cs typeface="Times New Roman" pitchFamily="18" charset="0"/>
                      </a:endParaRPr>
                    </a:p>
                    <a:p>
                      <a:r>
                        <a:rPr lang="en-US" sz="1600" kern="1200" dirty="0" smtClean="0">
                          <a:solidFill>
                            <a:schemeClr val="tx1"/>
                          </a:solidFill>
                          <a:latin typeface="Times New Roman" pitchFamily="18" charset="0"/>
                          <a:ea typeface="+mn-ea"/>
                          <a:cs typeface="Times New Roman" pitchFamily="18" charset="0"/>
                        </a:rPr>
                        <a:t>          The cost of constructing the system should be affordable to all Institutions</a:t>
                      </a:r>
                      <a:endParaRPr lang="en-US" sz="1600" b="0" kern="1200" dirty="0" smtClean="0">
                        <a:solidFill>
                          <a:schemeClr val="tx1"/>
                        </a:solidFill>
                        <a:latin typeface="Times New Roman" pitchFamily="18" charset="0"/>
                        <a:ea typeface="+mn-ea"/>
                        <a:cs typeface="Times New Roman" pitchFamily="18" charset="0"/>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a:xfrm>
            <a:off x="0" y="0"/>
            <a:ext cx="8763000" cy="1106905"/>
          </a:xfrm>
        </p:spPr>
        <p:txBody>
          <a:bodyPr>
            <a:normAutofit/>
          </a:bodyPr>
          <a:lstStyle/>
          <a:p>
            <a:r>
              <a:rPr lang="en-IN" sz="3600" b="1" dirty="0" smtClean="0">
                <a:latin typeface="Times New Roman" pitchFamily="18" charset="0"/>
                <a:cs typeface="Times New Roman" pitchFamily="18" charset="0"/>
              </a:rPr>
              <a:t>System Architecture </a:t>
            </a:r>
            <a:endParaRPr lang="en-US" sz="3600" b="1" dirty="0">
              <a:latin typeface="Times New Roman" pitchFamily="18" charset="0"/>
              <a:cs typeface="Times New Roman" pitchFamily="18" charset="0"/>
            </a:endParaRPr>
          </a:p>
        </p:txBody>
      </p:sp>
      <p:sp>
        <p:nvSpPr>
          <p:cNvPr id="1048627" name="Rectangle 5"/>
          <p:cNvSpPr/>
          <p:nvPr/>
        </p:nvSpPr>
        <p:spPr>
          <a:xfrm>
            <a:off x="304800" y="990600"/>
            <a:ext cx="8458200" cy="891540"/>
          </a:xfrm>
          <a:prstGeom prst="rect">
            <a:avLst/>
          </a:prstGeom>
        </p:spPr>
        <p:txBody>
          <a:bodyPr wrap="square">
            <a:spAutoFit/>
          </a:bodyPr>
          <a:lstStyle/>
          <a:p>
            <a:pPr lvl="0" algn="just" eaLnBrk="0" fontAlgn="base" hangingPunct="0">
              <a:spcBef>
                <a:spcPct val="0"/>
              </a:spcBef>
              <a:spcAft>
                <a:spcPct val="0"/>
              </a:spcAft>
            </a:pPr>
            <a:r>
              <a:rPr lang="en-US" altLang="en-US" dirty="0" smtClean="0">
                <a:latin typeface="Times New Roman" panose="02020603050405020304" pitchFamily="18" charset="0"/>
                <a:ea typeface="Times New Roman" panose="02020603050405020304" pitchFamily="18" charset="0"/>
                <a:cs typeface="Times New Roman" panose="02020603050405020304" pitchFamily="18" charset="0"/>
              </a:rPr>
              <a:t>System architecture is a conceptual model that defines the structure and behavior of the system. It comprises of the system components and the relationship describing how they work together to implement the overall system.</a:t>
            </a:r>
            <a:endParaRPr lang="en-US" altLang="en-US" dirty="0" smtClean="0">
              <a:latin typeface="Times New Roman" panose="02020603050405020304" pitchFamily="18" charset="0"/>
              <a:cs typeface="Times New Roman" panose="02020603050405020304" pitchFamily="18" charset="0"/>
            </a:endParaRPr>
          </a:p>
        </p:txBody>
      </p:sp>
      <p:sp>
        <p:nvSpPr>
          <p:cNvPr id="1048628" name="Rectangle 6"/>
          <p:cNvSpPr/>
          <p:nvPr/>
        </p:nvSpPr>
        <p:spPr>
          <a:xfrm>
            <a:off x="3429000" y="6324600"/>
            <a:ext cx="2723887" cy="369332"/>
          </a:xfrm>
          <a:prstGeom prst="rect">
            <a:avLst/>
          </a:prstGeom>
        </p:spPr>
        <p:txBody>
          <a:bodyPr wrap="none">
            <a:spAutoFit/>
          </a:bodyPr>
          <a:lstStyle/>
          <a:p>
            <a:r>
              <a:rPr lang="en-IN" dirty="0" smtClean="0">
                <a:latin typeface="Times New Roman" pitchFamily="18" charset="0"/>
                <a:cs typeface="Times New Roman" pitchFamily="18" charset="0"/>
              </a:rPr>
              <a:t>Fig 4 : System Architecture</a:t>
            </a:r>
            <a:endParaRPr lang="en-US" dirty="0"/>
          </a:p>
        </p:txBody>
      </p:sp>
      <p:pic>
        <p:nvPicPr>
          <p:cNvPr id="6" name="Picture 5"/>
          <p:cNvPicPr>
            <a:picLocks noChangeAspect="1" noChangeArrowheads="1"/>
          </p:cNvPicPr>
          <p:nvPr/>
        </p:nvPicPr>
        <p:blipFill>
          <a:blip r:embed="rId2"/>
          <a:srcRect/>
          <a:stretch>
            <a:fillRect/>
          </a:stretch>
        </p:blipFill>
        <p:spPr bwMode="auto">
          <a:xfrm>
            <a:off x="609600" y="2057400"/>
            <a:ext cx="8029575" cy="421005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Rectangle 4"/>
          <p:cNvSpPr/>
          <p:nvPr/>
        </p:nvSpPr>
        <p:spPr>
          <a:xfrm>
            <a:off x="2743200" y="304800"/>
            <a:ext cx="4572000" cy="1200329"/>
          </a:xfrm>
          <a:prstGeom prst="rect">
            <a:avLst/>
          </a:prstGeom>
        </p:spPr>
        <p:txBody>
          <a:bodyPr>
            <a:spAutoFit/>
          </a:bodyPr>
          <a:lstStyle/>
          <a:p>
            <a:r>
              <a:rPr lang="en-US" sz="3600" b="1" dirty="0" smtClean="0">
                <a:latin typeface="Times New Roman" pitchFamily="18" charset="0"/>
                <a:cs typeface="Times New Roman" pitchFamily="18" charset="0"/>
              </a:rPr>
              <a:t>  Interface </a:t>
            </a:r>
            <a:r>
              <a:rPr lang="en-US" sz="3600" b="1" dirty="0">
                <a:latin typeface="Times New Roman" pitchFamily="18" charset="0"/>
                <a:cs typeface="Times New Roman" pitchFamily="18" charset="0"/>
              </a:rPr>
              <a:t>Design</a:t>
            </a:r>
            <a:r>
              <a:rPr lang="en-US" sz="3600" dirty="0" smtClean="0">
                <a:latin typeface="Times New Roman" pitchFamily="18" charset="0"/>
                <a:cs typeface="Times New Roman" pitchFamily="18" charset="0"/>
              </a:rPr>
              <a:t> </a:t>
            </a:r>
            <a:br>
              <a:rPr lang="en-US" sz="3600" dirty="0" smtClean="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1048597" name="Rectangle 5"/>
          <p:cNvSpPr/>
          <p:nvPr/>
        </p:nvSpPr>
        <p:spPr>
          <a:xfrm>
            <a:off x="3657600" y="6248400"/>
            <a:ext cx="2531462" cy="369332"/>
          </a:xfrm>
          <a:prstGeom prst="rect">
            <a:avLst/>
          </a:prstGeom>
        </p:spPr>
        <p:txBody>
          <a:bodyPr wrap="none">
            <a:spAutoFit/>
          </a:bodyPr>
          <a:lstStyle/>
          <a:p>
            <a:r>
              <a:rPr lang="en-IN" dirty="0" smtClean="0">
                <a:latin typeface="Times New Roman" pitchFamily="18" charset="0"/>
                <a:cs typeface="Times New Roman" pitchFamily="18" charset="0"/>
              </a:rPr>
              <a:t>Fig 5 : Interface Diagram</a:t>
            </a:r>
            <a:endParaRPr lang="en-US" dirty="0"/>
          </a:p>
        </p:txBody>
      </p:sp>
      <p:pic>
        <p:nvPicPr>
          <p:cNvPr id="5" name="Picture 2"/>
          <p:cNvPicPr>
            <a:picLocks noChangeAspect="1" noChangeArrowheads="1"/>
          </p:cNvPicPr>
          <p:nvPr/>
        </p:nvPicPr>
        <p:blipFill>
          <a:blip r:embed="rId2"/>
          <a:srcRect/>
          <a:stretch>
            <a:fillRect/>
          </a:stretch>
        </p:blipFill>
        <p:spPr bwMode="auto">
          <a:xfrm>
            <a:off x="1295400" y="1219200"/>
            <a:ext cx="6810375" cy="494347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2" name="Title 1"/>
          <p:cNvSpPr>
            <a:spLocks noGrp="1"/>
          </p:cNvSpPr>
          <p:nvPr>
            <p:ph type="title"/>
          </p:nvPr>
        </p:nvSpPr>
        <p:spPr>
          <a:xfrm>
            <a:off x="116115" y="228600"/>
            <a:ext cx="8570685" cy="769257"/>
          </a:xfrm>
        </p:spPr>
        <p:txBody>
          <a:bodyPr>
            <a:normAutofit/>
          </a:bodyPr>
          <a:lstStyle/>
          <a:p>
            <a:pPr algn="ctr"/>
            <a:r>
              <a:rPr lang="en-IN" sz="3600" b="1" dirty="0" smtClean="0">
                <a:latin typeface="Times New Roman" pitchFamily="18" charset="0"/>
                <a:cs typeface="Times New Roman" pitchFamily="18" charset="0"/>
              </a:rPr>
              <a:t>Interface Description</a:t>
            </a:r>
            <a:endParaRPr lang="en-IN" sz="3600" b="1" dirty="0">
              <a:latin typeface="Times New Roman" pitchFamily="18" charset="0"/>
              <a:cs typeface="Times New Roman" pitchFamily="18" charset="0"/>
            </a:endParaRPr>
          </a:p>
        </p:txBody>
      </p:sp>
      <p:sp>
        <p:nvSpPr>
          <p:cNvPr id="1048593" name="Content Placeholder 2"/>
          <p:cNvSpPr>
            <a:spLocks noGrp="1"/>
          </p:cNvSpPr>
          <p:nvPr>
            <p:ph idx="1"/>
          </p:nvPr>
        </p:nvSpPr>
        <p:spPr>
          <a:xfrm>
            <a:off x="457200" y="1302656"/>
            <a:ext cx="8534400" cy="5059363"/>
          </a:xfrm>
        </p:spPr>
        <p:txBody>
          <a:bodyPr>
            <a:normAutofit/>
          </a:bodyPr>
          <a:lstStyle/>
          <a:p>
            <a:pPr algn="just">
              <a:lnSpc>
                <a:spcPct val="150000"/>
              </a:lnSpc>
              <a:buNone/>
            </a:pPr>
            <a:r>
              <a:rPr lang="en-IN" sz="2400" b="1" dirty="0" smtClean="0">
                <a:latin typeface="Times New Roman" pitchFamily="18" charset="0"/>
                <a:cs typeface="Times New Roman" pitchFamily="18" charset="0"/>
              </a:rPr>
              <a:t>Camera</a:t>
            </a:r>
            <a:r>
              <a:rPr lang="en-IN" sz="2400" dirty="0" smtClean="0">
                <a:latin typeface="Times New Roman" pitchFamily="18" charset="0"/>
                <a:cs typeface="Times New Roman" pitchFamily="18" charset="0"/>
              </a:rPr>
              <a:t>: live streaming is carried out.</a:t>
            </a:r>
          </a:p>
          <a:p>
            <a:pPr algn="just">
              <a:lnSpc>
                <a:spcPct val="150000"/>
              </a:lnSpc>
              <a:buNone/>
            </a:pPr>
            <a:r>
              <a:rPr lang="en-IN" sz="2400" b="1" dirty="0" smtClean="0">
                <a:latin typeface="Times New Roman" pitchFamily="18" charset="0"/>
                <a:cs typeface="Times New Roman" pitchFamily="18" charset="0"/>
              </a:rPr>
              <a:t>Face Detection</a:t>
            </a:r>
            <a:r>
              <a:rPr lang="en-IN" sz="2400" dirty="0" smtClean="0">
                <a:latin typeface="Times New Roman" pitchFamily="18" charset="0"/>
                <a:cs typeface="Times New Roman" pitchFamily="18" charset="0"/>
              </a:rPr>
              <a:t>: It uses the algorithm called facial landmark. It can       detect drowsiness, head bending .</a:t>
            </a:r>
          </a:p>
          <a:p>
            <a:pPr>
              <a:lnSpc>
                <a:spcPct val="150000"/>
              </a:lnSpc>
              <a:buNone/>
            </a:pPr>
            <a:r>
              <a:rPr lang="en-IN" sz="2400" b="1" dirty="0" smtClean="0">
                <a:latin typeface="Times New Roman" pitchFamily="18" charset="0"/>
                <a:cs typeface="Times New Roman" pitchFamily="18" charset="0"/>
              </a:rPr>
              <a:t>Object Detection</a:t>
            </a:r>
            <a:r>
              <a:rPr lang="en-IN" sz="2400" dirty="0" smtClean="0">
                <a:latin typeface="Times New Roman" pitchFamily="18" charset="0"/>
                <a:cs typeface="Times New Roman" pitchFamily="18" charset="0"/>
              </a:rPr>
              <a:t>: It  uses the algorithm called </a:t>
            </a:r>
            <a:r>
              <a:rPr lang="en-IN" sz="2400" dirty="0" err="1" smtClean="0">
                <a:latin typeface="Times New Roman" pitchFamily="18" charset="0"/>
                <a:cs typeface="Times New Roman" pitchFamily="18" charset="0"/>
              </a:rPr>
              <a:t>Yolo</a:t>
            </a:r>
            <a:r>
              <a:rPr lang="en-IN" sz="2400" dirty="0" smtClean="0">
                <a:latin typeface="Times New Roman" pitchFamily="18" charset="0"/>
                <a:cs typeface="Times New Roman" pitchFamily="18" charset="0"/>
              </a:rPr>
              <a:t>. It detects the                   object present in an image</a:t>
            </a:r>
          </a:p>
          <a:p>
            <a:pPr>
              <a:buNone/>
            </a:pPr>
            <a:endParaRPr lang="en-IN" sz="2400" dirty="0" smtClean="0"/>
          </a:p>
          <a:p>
            <a:pPr>
              <a:buNone/>
            </a:pPr>
            <a:r>
              <a:rPr lang="en-IN" sz="2400" dirty="0" smtClean="0"/>
              <a:t> </a:t>
            </a:r>
            <a:endParaRPr lang="en-IN"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348915" y="685800"/>
            <a:ext cx="8490285" cy="5686092"/>
          </a:xfrm>
        </p:spPr>
        <p:txBody>
          <a:bodyPr>
            <a:normAutofit fontScale="92500" lnSpcReduction="20000"/>
          </a:bodyPr>
          <a:lstStyle/>
          <a:p>
            <a:pPr>
              <a:lnSpc>
                <a:spcPct val="200000"/>
              </a:lnSpc>
              <a:buNone/>
            </a:pPr>
            <a:r>
              <a:rPr lang="en-US" sz="2800" b="1" dirty="0" smtClean="0">
                <a:latin typeface="Times New Roman" panose="02020603050405020304" pitchFamily="18" charset="0"/>
                <a:cs typeface="Times New Roman" panose="02020603050405020304" pitchFamily="18" charset="0"/>
              </a:rPr>
              <a:t>Facial Landmark Detection Algorithm :</a:t>
            </a:r>
            <a:endParaRPr lang="en-US" sz="2800" dirty="0" smtClean="0"/>
          </a:p>
          <a:p>
            <a:pPr algn="just">
              <a:lnSpc>
                <a:spcPct val="120000"/>
              </a:lnSpc>
              <a:buNone/>
            </a:pPr>
            <a:r>
              <a:rPr lang="en-US" sz="2400" b="1" dirty="0" smtClean="0">
                <a:latin typeface="Times New Roman" pitchFamily="18" charset="0"/>
                <a:cs typeface="Times New Roman" pitchFamily="18" charset="0"/>
              </a:rPr>
              <a:t>Step1</a:t>
            </a:r>
            <a:r>
              <a:rPr lang="en-US" sz="2400" dirty="0" smtClean="0">
                <a:latin typeface="Times New Roman" pitchFamily="18" charset="0"/>
                <a:cs typeface="Times New Roman" pitchFamily="18" charset="0"/>
              </a:rPr>
              <a:t> : First a classifier is trained with a few hundred sample views of a 	particular object i.e. face, called positive examples. Once the 	classifier is trained it can be applied to region of interest in an input image and the classifier outputs 1 if the region contains face otherwise 0</a:t>
            </a:r>
          </a:p>
          <a:p>
            <a:pPr algn="just">
              <a:lnSpc>
                <a:spcPct val="120000"/>
              </a:lnSpc>
              <a:buNone/>
            </a:pPr>
            <a:r>
              <a:rPr lang="en-US" sz="1800" b="1" dirty="0" smtClean="0">
                <a:latin typeface="Times New Roman" pitchFamily="18" charset="0"/>
                <a:cs typeface="Times New Roman" pitchFamily="18" charset="0"/>
              </a:rPr>
              <a:t>      import </a:t>
            </a:r>
            <a:r>
              <a:rPr lang="en-US" sz="1800" b="1" dirty="0" err="1" smtClean="0">
                <a:latin typeface="Times New Roman" pitchFamily="18" charset="0"/>
                <a:cs typeface="Times New Roman" pitchFamily="18" charset="0"/>
              </a:rPr>
              <a:t>dlib</a:t>
            </a:r>
            <a:endParaRPr lang="en-US" sz="1800" b="1" dirty="0" smtClean="0">
              <a:latin typeface="Times New Roman" pitchFamily="18" charset="0"/>
              <a:cs typeface="Times New Roman" pitchFamily="18" charset="0"/>
            </a:endParaRPr>
          </a:p>
          <a:p>
            <a:pPr algn="just">
              <a:lnSpc>
                <a:spcPct val="120000"/>
              </a:lnSpc>
              <a:buNone/>
            </a:pPr>
            <a:r>
              <a:rPr lang="en-US" sz="1800" b="1" dirty="0" smtClean="0">
                <a:latin typeface="Times New Roman" pitchFamily="18" charset="0"/>
                <a:cs typeface="Times New Roman" pitchFamily="18" charset="0"/>
              </a:rPr>
              <a:t>      import cv2 </a:t>
            </a:r>
          </a:p>
          <a:p>
            <a:pPr>
              <a:lnSpc>
                <a:spcPct val="120000"/>
              </a:lnSpc>
              <a:buNone/>
            </a:pPr>
            <a:r>
              <a:rPr lang="en-US" sz="1800" b="1" dirty="0" smtClean="0">
                <a:latin typeface="Times New Roman" pitchFamily="18" charset="0"/>
                <a:cs typeface="Times New Roman" pitchFamily="18" charset="0"/>
              </a:rPr>
              <a:t>     </a:t>
            </a:r>
            <a:r>
              <a:rPr lang="en-US" sz="1800" b="1" dirty="0" err="1" smtClean="0">
                <a:latin typeface="Times New Roman" pitchFamily="18" charset="0"/>
                <a:cs typeface="Times New Roman" pitchFamily="18" charset="0"/>
              </a:rPr>
              <a:t>face_cascade</a:t>
            </a:r>
            <a:r>
              <a:rPr lang="en-US" sz="1800" b="1" dirty="0" smtClean="0">
                <a:latin typeface="Times New Roman" pitchFamily="18" charset="0"/>
                <a:cs typeface="Times New Roman" pitchFamily="18" charset="0"/>
              </a:rPr>
              <a:t>=cv2.CascadeClassifier('haarcascade_frontalface_default.xml) </a:t>
            </a:r>
          </a:p>
          <a:p>
            <a:pPr>
              <a:lnSpc>
                <a:spcPct val="120000"/>
              </a:lnSpc>
              <a:buNone/>
            </a:pPr>
            <a:r>
              <a:rPr lang="en-IN" sz="1800" b="1" dirty="0" smtClean="0">
                <a:latin typeface="Times New Roman" pitchFamily="18" charset="0"/>
                <a:cs typeface="Times New Roman" pitchFamily="18" charset="0"/>
              </a:rPr>
              <a:t>     print("-&gt; Starting Video Stream")</a:t>
            </a:r>
          </a:p>
          <a:p>
            <a:pPr>
              <a:lnSpc>
                <a:spcPct val="120000"/>
              </a:lnSpc>
              <a:buNone/>
            </a:pPr>
            <a:r>
              <a:rPr lang="en-IN" sz="1800" b="1" dirty="0" smtClean="0">
                <a:latin typeface="Times New Roman" pitchFamily="18" charset="0"/>
                <a:cs typeface="Times New Roman" pitchFamily="18" charset="0"/>
              </a:rPr>
              <a:t>     </a:t>
            </a:r>
            <a:r>
              <a:rPr lang="en-IN" sz="1800" b="1" dirty="0" err="1" smtClean="0">
                <a:latin typeface="Times New Roman" pitchFamily="18" charset="0"/>
                <a:cs typeface="Times New Roman" pitchFamily="18" charset="0"/>
              </a:rPr>
              <a:t>vs</a:t>
            </a:r>
            <a:r>
              <a:rPr lang="en-IN" sz="1800" b="1" dirty="0" smtClean="0">
                <a:latin typeface="Times New Roman" pitchFamily="18" charset="0"/>
                <a:cs typeface="Times New Roman" pitchFamily="18" charset="0"/>
              </a:rPr>
              <a:t> = </a:t>
            </a:r>
            <a:r>
              <a:rPr lang="en-IN" sz="1800" b="1" dirty="0" err="1" smtClean="0">
                <a:latin typeface="Times New Roman" pitchFamily="18" charset="0"/>
                <a:cs typeface="Times New Roman" pitchFamily="18" charset="0"/>
              </a:rPr>
              <a:t>VideoStream</a:t>
            </a:r>
            <a:r>
              <a:rPr lang="en-IN" sz="1800" b="1" dirty="0" smtClean="0">
                <a:latin typeface="Times New Roman" pitchFamily="18" charset="0"/>
                <a:cs typeface="Times New Roman" pitchFamily="18" charset="0"/>
              </a:rPr>
              <a:t>(</a:t>
            </a:r>
            <a:r>
              <a:rPr lang="en-IN" sz="1800" b="1" dirty="0" err="1" smtClean="0">
                <a:latin typeface="Times New Roman" pitchFamily="18" charset="0"/>
                <a:cs typeface="Times New Roman" pitchFamily="18" charset="0"/>
              </a:rPr>
              <a:t>src</a:t>
            </a:r>
            <a:r>
              <a:rPr lang="en-IN" sz="1800" b="1" dirty="0" smtClean="0">
                <a:latin typeface="Times New Roman" pitchFamily="18" charset="0"/>
                <a:cs typeface="Times New Roman" pitchFamily="18" charset="0"/>
              </a:rPr>
              <a:t>=</a:t>
            </a:r>
            <a:r>
              <a:rPr lang="en-IN" sz="1800" b="1" dirty="0" err="1" smtClean="0">
                <a:latin typeface="Times New Roman" pitchFamily="18" charset="0"/>
                <a:cs typeface="Times New Roman" pitchFamily="18" charset="0"/>
              </a:rPr>
              <a:t>args</a:t>
            </a:r>
            <a:r>
              <a:rPr lang="en-IN" sz="1800" b="1" dirty="0" smtClean="0">
                <a:latin typeface="Times New Roman" pitchFamily="18" charset="0"/>
                <a:cs typeface="Times New Roman" pitchFamily="18" charset="0"/>
              </a:rPr>
              <a:t>["webcam"]).start()</a:t>
            </a:r>
          </a:p>
          <a:p>
            <a:pPr>
              <a:lnSpc>
                <a:spcPct val="120000"/>
              </a:lnSpc>
              <a:buNone/>
            </a:pPr>
            <a:r>
              <a:rPr lang="en-US" sz="1800" b="1" dirty="0" smtClean="0">
                <a:latin typeface="Times New Roman" pitchFamily="18" charset="0"/>
                <a:cs typeface="Times New Roman" pitchFamily="18" charset="0"/>
              </a:rPr>
              <a:t>      frame = </a:t>
            </a:r>
            <a:r>
              <a:rPr lang="en-US" sz="1800" b="1" dirty="0" err="1" smtClean="0">
                <a:latin typeface="Times New Roman" pitchFamily="18" charset="0"/>
                <a:cs typeface="Times New Roman" pitchFamily="18" charset="0"/>
              </a:rPr>
              <a:t>vs.read</a:t>
            </a:r>
            <a:r>
              <a:rPr lang="en-US" sz="1800" b="1" dirty="0" smtClean="0">
                <a:latin typeface="Times New Roman" pitchFamily="18" charset="0"/>
                <a:cs typeface="Times New Roman" pitchFamily="18" charset="0"/>
              </a:rPr>
              <a:t>()</a:t>
            </a:r>
            <a:br>
              <a:rPr lang="en-US" sz="1800" b="1" dirty="0" smtClean="0">
                <a:latin typeface="Times New Roman" pitchFamily="18" charset="0"/>
                <a:cs typeface="Times New Roman" pitchFamily="18" charset="0"/>
              </a:rPr>
            </a:br>
            <a:endParaRPr lang="en-US" sz="1800" b="1" dirty="0" smtClean="0">
              <a:latin typeface="Times New Roman" pitchFamily="18" charset="0"/>
              <a:cs typeface="Times New Roman" pitchFamily="18" charset="0"/>
            </a:endParaRPr>
          </a:p>
          <a:p>
            <a:pPr>
              <a:lnSpc>
                <a:spcPct val="120000"/>
              </a:lnSpc>
              <a:buNone/>
            </a:pPr>
            <a:r>
              <a:rPr lang="en-US" sz="2400" b="1" dirty="0" smtClean="0">
                <a:latin typeface="Times New Roman" pitchFamily="18" charset="0"/>
                <a:cs typeface="Times New Roman" pitchFamily="18" charset="0"/>
              </a:rPr>
              <a:t>Step2 </a:t>
            </a:r>
            <a:r>
              <a:rPr lang="en-US" sz="2400" dirty="0" smtClean="0">
                <a:latin typeface="Times New Roman" pitchFamily="18" charset="0"/>
                <a:cs typeface="Times New Roman" pitchFamily="18" charset="0"/>
              </a:rPr>
              <a:t>: Next converting the image into grayscale</a:t>
            </a:r>
          </a:p>
          <a:p>
            <a:pPr>
              <a:lnSpc>
                <a:spcPct val="120000"/>
              </a:lnSpc>
              <a:buNone/>
            </a:pPr>
            <a:r>
              <a:rPr lang="en-US" sz="2400" b="1" dirty="0" smtClean="0">
                <a:latin typeface="Times New Roman" pitchFamily="18" charset="0"/>
                <a:cs typeface="Times New Roman" pitchFamily="18" charset="0"/>
              </a:rPr>
              <a:t>	</a:t>
            </a:r>
            <a:r>
              <a:rPr lang="en-US" sz="1800" b="1" dirty="0" smtClean="0">
                <a:latin typeface="Times New Roman" pitchFamily="18" charset="0"/>
                <a:cs typeface="Times New Roman" pitchFamily="18" charset="0"/>
              </a:rPr>
              <a:t>gray=cv2.cvtColor(frame,cv2.COLOR_BGR2GRAY)</a:t>
            </a:r>
          </a:p>
        </p:txBody>
      </p:sp>
      <p:sp>
        <p:nvSpPr>
          <p:cNvPr id="6" name="TextBox 5"/>
          <p:cNvSpPr txBox="1"/>
          <p:nvPr/>
        </p:nvSpPr>
        <p:spPr>
          <a:xfrm>
            <a:off x="1295400" y="228600"/>
            <a:ext cx="6019800" cy="646331"/>
          </a:xfrm>
          <a:prstGeom prst="rect">
            <a:avLst/>
          </a:prstGeom>
          <a:noFill/>
        </p:spPr>
        <p:txBody>
          <a:bodyPr wrap="square" rtlCol="0">
            <a:spAutoFit/>
          </a:bodyPr>
          <a:lstStyle/>
          <a:p>
            <a:pPr algn="ctr"/>
            <a:r>
              <a:rPr lang="en-IN" sz="3600" b="1" dirty="0" smtClean="0">
                <a:latin typeface="Times New Roman" pitchFamily="18" charset="0"/>
                <a:cs typeface="Times New Roman" pitchFamily="18" charset="0"/>
              </a:rPr>
              <a:t>ALGORITHMS</a:t>
            </a:r>
            <a:endParaRPr lang="en-US" sz="3600" b="1" dirty="0">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57200" y="419457"/>
            <a:ext cx="8229600" cy="5770811"/>
          </a:xfrm>
          <a:prstGeom prst="rect">
            <a:avLst/>
          </a:prstGeom>
          <a:solidFill>
            <a:srgbClr val="FFFFFF"/>
          </a:solidFill>
          <a:ln w="9525">
            <a:noFill/>
            <a:miter lim="800000"/>
            <a:headEnd/>
            <a:tailEnd/>
          </a:ln>
          <a:effec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sz="2400" b="1" i="0" u="none" strike="noStrike" cap="none" normalizeH="0" baseline="0" dirty="0" smtClean="0">
                <a:ln>
                  <a:noFill/>
                </a:ln>
                <a:solidFill>
                  <a:srgbClr val="000000"/>
                </a:solidFill>
                <a:effectLst/>
                <a:latin typeface="Times New Roman" pitchFamily="18" charset="0"/>
                <a:cs typeface="Times New Roman" pitchFamily="18" charset="0"/>
              </a:rPr>
              <a:t>Step3</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 To detect the face inside grayscale image </a:t>
            </a:r>
            <a:endParaRPr lang="en-US" sz="2400" dirty="0" smtClean="0">
              <a:solidFill>
                <a:srgbClr val="000000"/>
              </a:solidFill>
              <a:latin typeface="Times New Roman" pitchFamily="18" charset="0"/>
              <a:cs typeface="Times New Roman" pitchFamily="18" charset="0"/>
            </a:endParaRPr>
          </a:p>
          <a:p>
            <a:pPr marL="0" marR="0" lvl="0" indent="0" algn="l" defTabSz="914400" rtl="0" eaLnBrk="1" fontAlgn="base" latinLnBrk="0" hangingPunct="1">
              <a:lnSpc>
                <a:spcPct val="150000"/>
              </a:lnSpc>
              <a:spcBef>
                <a:spcPct val="0"/>
              </a:spcBef>
              <a:spcAft>
                <a:spcPct val="0"/>
              </a:spcAft>
              <a:buClrTx/>
              <a:buSzTx/>
              <a:buFontTx/>
              <a:buNone/>
            </a:pPr>
            <a:r>
              <a:rPr lang="en-US" sz="2000" b="1" dirty="0" smtClean="0">
                <a:solidFill>
                  <a:srgbClr val="000000"/>
                </a:solidFill>
                <a:latin typeface="Times New Roman" pitchFamily="18" charset="0"/>
                <a:cs typeface="Times New Roman" pitchFamily="18" charset="0"/>
              </a:rPr>
              <a:t>        </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faces=</a:t>
            </a:r>
            <a:r>
              <a:rPr kumimoji="0" lang="en-US" sz="2000" b="1" i="0" u="none" strike="noStrike" cap="none" normalizeH="0" baseline="0" dirty="0" err="1" smtClean="0">
                <a:ln>
                  <a:noFill/>
                </a:ln>
                <a:solidFill>
                  <a:srgbClr val="000000"/>
                </a:solidFill>
                <a:effectLst/>
                <a:latin typeface="Times New Roman" pitchFamily="18" charset="0"/>
                <a:cs typeface="Times New Roman" pitchFamily="18" charset="0"/>
              </a:rPr>
              <a:t>face_cascade.detectMultiface</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(gray,1.1,4) </a:t>
            </a:r>
          </a:p>
          <a:p>
            <a:pPr lvl="0" fontAlgn="base">
              <a:lnSpc>
                <a:spcPct val="150000"/>
              </a:lnSpc>
              <a:spcBef>
                <a:spcPct val="0"/>
              </a:spcBef>
              <a:spcAft>
                <a:spcPct val="0"/>
              </a:spcAft>
            </a:pPr>
            <a:r>
              <a:rPr kumimoji="0" lang="en-US" sz="2400" b="1" i="0" u="none" strike="noStrike" cap="none" normalizeH="0" baseline="0" dirty="0" smtClean="0">
                <a:ln>
                  <a:noFill/>
                </a:ln>
                <a:solidFill>
                  <a:srgbClr val="000000"/>
                </a:solidFill>
                <a:effectLst/>
                <a:latin typeface="Times New Roman" pitchFamily="18" charset="0"/>
                <a:cs typeface="Times New Roman" pitchFamily="18" charset="0"/>
              </a:rPr>
              <a:t>Step4</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  To iterate over a detected face and draw a</a:t>
            </a:r>
            <a:r>
              <a:rPr kumimoji="0" lang="en-US" sz="2400" b="0" i="0" u="none" strike="noStrike" cap="none" normalizeH="0" dirty="0" smtClean="0">
                <a:ln>
                  <a:noFill/>
                </a:ln>
                <a:solidFill>
                  <a:srgbClr val="000000"/>
                </a:solidFill>
                <a:effectLst/>
                <a:latin typeface="Times New Roman" pitchFamily="18" charset="0"/>
                <a:cs typeface="Times New Roman" pitchFamily="18" charset="0"/>
              </a:rPr>
              <a:t>  </a:t>
            </a:r>
            <a:r>
              <a:rPr lang="en-US" sz="2400" dirty="0" smtClean="0">
                <a:solidFill>
                  <a:srgbClr val="000000"/>
                </a:solidFill>
                <a:latin typeface="Times New Roman" pitchFamily="18" charset="0"/>
                <a:cs typeface="Times New Roman" pitchFamily="18" charset="0"/>
              </a:rPr>
              <a:t>rectangle</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a:t>
            </a:r>
          </a:p>
          <a:p>
            <a:pPr lvl="0" fontAlgn="base">
              <a:lnSpc>
                <a:spcPct val="150000"/>
              </a:lnSpc>
              <a:spcBef>
                <a:spcPct val="0"/>
              </a:spcBef>
              <a:spcAft>
                <a:spcPct val="0"/>
              </a:spcAft>
            </a:pP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bounding box on them </a:t>
            </a:r>
          </a:p>
          <a:p>
            <a:pPr marL="0" marR="0" lvl="0" indent="0" algn="l" defTabSz="914400" rtl="0" eaLnBrk="1" fontAlgn="base" latinLnBrk="0" hangingPunct="1">
              <a:lnSpc>
                <a:spcPct val="150000"/>
              </a:lnSpc>
              <a:spcBef>
                <a:spcPct val="0"/>
              </a:spcBef>
              <a:spcAft>
                <a:spcPct val="0"/>
              </a:spcAft>
              <a:buClrTx/>
              <a:buSzTx/>
              <a:buFontTx/>
              <a:buNone/>
            </a:pP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         for(</a:t>
            </a:r>
            <a:r>
              <a:rPr kumimoji="0" lang="en-US" sz="2000" b="1" i="0" u="none" strike="noStrike" cap="none" normalizeH="0" baseline="0" dirty="0" err="1" smtClean="0">
                <a:ln>
                  <a:noFill/>
                </a:ln>
                <a:solidFill>
                  <a:srgbClr val="000000"/>
                </a:solidFill>
                <a:effectLst/>
                <a:latin typeface="Times New Roman" pitchFamily="18" charset="0"/>
                <a:cs typeface="Times New Roman" pitchFamily="18" charset="0"/>
              </a:rPr>
              <a:t>x,y,w,h</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 in faces</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 </a:t>
            </a:r>
          </a:p>
          <a:p>
            <a:pPr marL="0" marR="0" lvl="0" indent="0" algn="l" defTabSz="914400" rtl="0" eaLnBrk="1" fontAlgn="base" latinLnBrk="0" hangingPunct="1">
              <a:lnSpc>
                <a:spcPct val="150000"/>
              </a:lnSpc>
              <a:spcBef>
                <a:spcPct val="0"/>
              </a:spcBef>
              <a:spcAft>
                <a:spcPct val="0"/>
              </a:spcAft>
              <a:buClrTx/>
              <a:buSzTx/>
              <a:buFontTx/>
              <a:buNone/>
            </a:pPr>
            <a:r>
              <a:rPr lang="en-US" sz="2000" b="1" dirty="0" smtClean="0">
                <a:solidFill>
                  <a:srgbClr val="000000"/>
                </a:solidFill>
                <a:latin typeface="Times New Roman" pitchFamily="18" charset="0"/>
                <a:cs typeface="Times New Roman" pitchFamily="18" charset="0"/>
              </a:rPr>
              <a:t>         </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cv2.rectangle(</a:t>
            </a:r>
            <a:r>
              <a:rPr lang="en-US" sz="2000" b="1" dirty="0" smtClean="0">
                <a:solidFill>
                  <a:srgbClr val="000000"/>
                </a:solidFill>
                <a:latin typeface="Times New Roman" pitchFamily="18" charset="0"/>
                <a:cs typeface="Times New Roman" pitchFamily="18" charset="0"/>
              </a:rPr>
              <a:t>frame</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2000" b="1" i="0" u="none" strike="noStrike" cap="none" normalizeH="0" baseline="0" dirty="0" err="1" smtClean="0">
                <a:ln>
                  <a:noFill/>
                </a:ln>
                <a:solidFill>
                  <a:srgbClr val="000000"/>
                </a:solidFill>
                <a:effectLst/>
                <a:latin typeface="Times New Roman" pitchFamily="18" charset="0"/>
                <a:cs typeface="Times New Roman" pitchFamily="18" charset="0"/>
              </a:rPr>
              <a:t>x,y</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2000" b="1" i="0" u="none" strike="noStrike" cap="none" normalizeH="0" baseline="0" dirty="0" err="1" smtClean="0">
                <a:ln>
                  <a:noFill/>
                </a:ln>
                <a:solidFill>
                  <a:srgbClr val="000000"/>
                </a:solidFill>
                <a:effectLst/>
                <a:latin typeface="Times New Roman" pitchFamily="18" charset="0"/>
                <a:cs typeface="Times New Roman" pitchFamily="18" charset="0"/>
              </a:rPr>
              <a:t>x+w</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2000" b="1" i="0" u="none" strike="noStrike" cap="none" normalizeH="0" baseline="0" dirty="0" err="1" smtClean="0">
                <a:ln>
                  <a:noFill/>
                </a:ln>
                <a:solidFill>
                  <a:srgbClr val="000000"/>
                </a:solidFill>
                <a:effectLst/>
                <a:latin typeface="Times New Roman" pitchFamily="18" charset="0"/>
                <a:cs typeface="Times New Roman" pitchFamily="18" charset="0"/>
              </a:rPr>
              <a:t>y+h</a:t>
            </a:r>
            <a:r>
              <a:rPr kumimoji="0" lang="en-US" sz="2000" b="1" i="0" u="none" strike="noStrike" cap="none" normalizeH="0" baseline="0" dirty="0" smtClean="0">
                <a:ln>
                  <a:noFill/>
                </a:ln>
                <a:solidFill>
                  <a:srgbClr val="000000"/>
                </a:solidFill>
                <a:effectLst/>
                <a:latin typeface="Times New Roman" pitchFamily="18" charset="0"/>
                <a:cs typeface="Times New Roman" pitchFamily="18" charset="0"/>
              </a:rPr>
              <a:t>),(255,0,0),3) </a:t>
            </a:r>
          </a:p>
          <a:p>
            <a:pPr marL="0" marR="0" lvl="0" indent="0" algn="l" defTabSz="914400" rtl="0" eaLnBrk="1" fontAlgn="base" latinLnBrk="0" hangingPunct="1">
              <a:lnSpc>
                <a:spcPct val="150000"/>
              </a:lnSpc>
              <a:spcBef>
                <a:spcPct val="0"/>
              </a:spcBef>
              <a:spcAft>
                <a:spcPct val="0"/>
              </a:spcAft>
              <a:buClrTx/>
              <a:buSzTx/>
              <a:buFontTx/>
              <a:buNone/>
            </a:pPr>
            <a:r>
              <a:rPr kumimoji="0" lang="en-US" sz="2400" b="1" i="0" u="none" strike="noStrike" cap="none" normalizeH="0" baseline="0" dirty="0" smtClean="0">
                <a:ln>
                  <a:noFill/>
                </a:ln>
                <a:solidFill>
                  <a:srgbClr val="000000"/>
                </a:solidFill>
                <a:effectLst/>
                <a:latin typeface="Times New Roman" pitchFamily="18" charset="0"/>
                <a:cs typeface="Times New Roman" pitchFamily="18" charset="0"/>
              </a:rPr>
              <a:t>Step 5</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 Then finally facial landmarks are created for the detected</a:t>
            </a:r>
            <a:r>
              <a:rPr kumimoji="0" lang="en-US" sz="2400" b="0" i="0" u="none" strike="noStrike" cap="none" normalizeH="0" dirty="0" smtClean="0">
                <a:ln>
                  <a:noFill/>
                </a:ln>
                <a:solidFill>
                  <a:srgbClr val="000000"/>
                </a:solidFill>
                <a:effectLst/>
                <a:latin typeface="Times New Roman" pitchFamily="18" charset="0"/>
                <a:cs typeface="Times New Roman" pitchFamily="18" charset="0"/>
              </a:rPr>
              <a:t> face by including shape predictor (.</a:t>
            </a:r>
            <a:r>
              <a:rPr kumimoji="0" lang="en-US" sz="2400" b="0" i="0" u="none" strike="noStrike" cap="none" normalizeH="0" dirty="0" err="1" smtClean="0">
                <a:ln>
                  <a:noFill/>
                </a:ln>
                <a:solidFill>
                  <a:srgbClr val="000000"/>
                </a:solidFill>
                <a:effectLst/>
                <a:latin typeface="Times New Roman" pitchFamily="18" charset="0"/>
                <a:cs typeface="Times New Roman" pitchFamily="18" charset="0"/>
              </a:rPr>
              <a:t>dat</a:t>
            </a:r>
            <a:r>
              <a:rPr kumimoji="0" lang="en-US" sz="2400" b="0" i="0" u="none" strike="noStrike" cap="none" normalizeH="0" dirty="0" smtClean="0">
                <a:ln>
                  <a:noFill/>
                </a:ln>
                <a:solidFill>
                  <a:srgbClr val="000000"/>
                </a:solidFill>
                <a:effectLst/>
                <a:latin typeface="Times New Roman" pitchFamily="18" charset="0"/>
                <a:cs typeface="Times New Roman" pitchFamily="18" charset="0"/>
              </a:rPr>
              <a:t> file) which is used to extract </a:t>
            </a:r>
            <a:r>
              <a:rPr lang="en-US" sz="2400" dirty="0" smtClean="0">
                <a:solidFill>
                  <a:srgbClr val="000000"/>
                </a:solidFill>
                <a:latin typeface="Times New Roman" pitchFamily="18" charset="0"/>
                <a:cs typeface="Times New Roman" pitchFamily="18" charset="0"/>
              </a:rPr>
              <a:t>features </a:t>
            </a:r>
            <a:r>
              <a:rPr kumimoji="0" lang="en-US" sz="2400" b="0" i="0" u="none" strike="noStrike" cap="none" normalizeH="0" dirty="0" smtClean="0">
                <a:ln>
                  <a:noFill/>
                </a:ln>
                <a:solidFill>
                  <a:srgbClr val="000000"/>
                </a:solidFill>
                <a:effectLst/>
                <a:latin typeface="Times New Roman" pitchFamily="18" charset="0"/>
                <a:cs typeface="Times New Roman" pitchFamily="18" charset="0"/>
              </a:rPr>
              <a:t> from the image like eye corners , upper lips etc</a:t>
            </a:r>
            <a:r>
              <a:rPr kumimoji="0" lang="en-US" sz="24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p>
          <a:p>
            <a:pPr lvl="0" fontAlgn="base">
              <a:lnSpc>
                <a:spcPct val="150000"/>
              </a:lnSpc>
              <a:spcBef>
                <a:spcPct val="0"/>
              </a:spcBef>
              <a:spcAft>
                <a:spcPct val="0"/>
              </a:spcAft>
            </a:pPr>
            <a:r>
              <a:rPr lang="en-US" b="1" dirty="0" smtClean="0">
                <a:latin typeface="Times New Roman" pitchFamily="18" charset="0"/>
                <a:cs typeface="Times New Roman" pitchFamily="18" charset="0"/>
              </a:rPr>
              <a:t>predictor = </a:t>
            </a:r>
            <a:r>
              <a:rPr lang="en-US" b="1" dirty="0" err="1" smtClean="0">
                <a:latin typeface="Times New Roman" pitchFamily="18" charset="0"/>
                <a:cs typeface="Times New Roman" pitchFamily="18" charset="0"/>
              </a:rPr>
              <a:t>dlib.shape_predictor</a:t>
            </a:r>
            <a:r>
              <a:rPr lang="en-US" b="1" dirty="0" smtClean="0">
                <a:latin typeface="Times New Roman" pitchFamily="18" charset="0"/>
                <a:cs typeface="Times New Roman" pitchFamily="18" charset="0"/>
              </a:rPr>
              <a:t>('shape_predictor_68_face_landmarks.dat')</a:t>
            </a:r>
          </a:p>
          <a:p>
            <a:pPr marL="0" marR="0" lvl="0" indent="0" algn="l" defTabSz="914400" rtl="0" eaLnBrk="1" fontAlgn="base" latinLnBrk="0" hangingPunct="1">
              <a:lnSpc>
                <a:spcPct val="150000"/>
              </a:lnSpc>
              <a:spcBef>
                <a:spcPct val="0"/>
              </a:spcBef>
              <a:spcAft>
                <a:spcPct val="0"/>
              </a:spcAft>
              <a:buClrTx/>
              <a:buSzTx/>
              <a:buFontTx/>
              <a:buNone/>
            </a:pP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sz_screenshot_57 (1).png"/>
          <p:cNvPicPr>
            <a:picLocks noGrp="1" noChangeAspect="1"/>
          </p:cNvPicPr>
          <p:nvPr>
            <p:ph idx="1"/>
          </p:nvPr>
        </p:nvPicPr>
        <p:blipFill>
          <a:blip r:embed="rId3"/>
          <a:srcRect t="3030" r="2222"/>
          <a:stretch>
            <a:fillRect/>
          </a:stretch>
        </p:blipFill>
        <p:spPr>
          <a:xfrm>
            <a:off x="1371600" y="685800"/>
            <a:ext cx="6705600" cy="4876800"/>
          </a:xfrm>
        </p:spPr>
      </p:pic>
      <p:sp>
        <p:nvSpPr>
          <p:cNvPr id="3" name="Rectangle 2"/>
          <p:cNvSpPr/>
          <p:nvPr/>
        </p:nvSpPr>
        <p:spPr>
          <a:xfrm>
            <a:off x="3276600" y="6096000"/>
            <a:ext cx="3916457" cy="369332"/>
          </a:xfrm>
          <a:prstGeom prst="rect">
            <a:avLst/>
          </a:prstGeom>
        </p:spPr>
        <p:txBody>
          <a:bodyPr wrap="none">
            <a:spAutoFit/>
          </a:bodyPr>
          <a:lstStyle/>
          <a:p>
            <a:r>
              <a:rPr lang="en-IN" dirty="0" smtClean="0">
                <a:latin typeface="Times New Roman" pitchFamily="18" charset="0"/>
                <a:cs typeface="Times New Roman" pitchFamily="18" charset="0"/>
              </a:rPr>
              <a:t>Fig 6 : Facial landmark of detected face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92162"/>
          </a:xfrm>
        </p:spPr>
        <p:txBody>
          <a:bodyPr>
            <a:normAutofit/>
          </a:bodyPr>
          <a:lstStyle/>
          <a:p>
            <a:pPr algn="l"/>
            <a:r>
              <a:rPr lang="en-IN" sz="2400" b="1" dirty="0" smtClean="0">
                <a:latin typeface="Times New Roman" pitchFamily="18" charset="0"/>
                <a:cs typeface="Times New Roman" pitchFamily="18" charset="0"/>
              </a:rPr>
              <a:t>Code snippet for yawning</a:t>
            </a:r>
            <a:endParaRPr lang="en-IN" sz="2400" b="1" dirty="0">
              <a:latin typeface="Times New Roman" pitchFamily="18" charset="0"/>
              <a:cs typeface="Times New Roman" pitchFamily="18" charset="0"/>
            </a:endParaRPr>
          </a:p>
        </p:txBody>
      </p:sp>
      <p:sp>
        <p:nvSpPr>
          <p:cNvPr id="6" name="Content Placeholder 2"/>
          <p:cNvSpPr>
            <a:spLocks noGrp="1"/>
          </p:cNvSpPr>
          <p:nvPr>
            <p:ph idx="1"/>
          </p:nvPr>
        </p:nvSpPr>
        <p:spPr>
          <a:xfrm>
            <a:off x="457200" y="990600"/>
            <a:ext cx="8229600" cy="5516563"/>
          </a:xfrm>
        </p:spPr>
        <p:txBody>
          <a:bodyPr>
            <a:normAutofit fontScale="85000" lnSpcReduction="20000"/>
          </a:bodyPr>
          <a:lstStyle/>
          <a:p>
            <a:pPr>
              <a:lnSpc>
                <a:spcPct val="120000"/>
              </a:lnSpc>
              <a:buNone/>
            </a:pPr>
            <a:r>
              <a:rPr lang="en-IN" sz="2000" dirty="0" smtClean="0">
                <a:latin typeface="Times New Roman" pitchFamily="18" charset="0"/>
                <a:cs typeface="Times New Roman" pitchFamily="18" charset="0"/>
              </a:rPr>
              <a:t>#To calculate the upper lip and lower lip value and finding the mean value</a:t>
            </a:r>
          </a:p>
          <a:p>
            <a:pPr>
              <a:lnSpc>
                <a:spcPct val="120000"/>
              </a:lnSpc>
              <a:buNone/>
            </a:pPr>
            <a:r>
              <a:rPr lang="en-IN" sz="2000" dirty="0" smtClean="0">
                <a:latin typeface="Times New Roman" pitchFamily="18" charset="0"/>
                <a:cs typeface="Times New Roman" pitchFamily="18" charset="0"/>
              </a:rPr>
              <a:t>def </a:t>
            </a:r>
            <a:r>
              <a:rPr lang="en-IN" sz="2000" dirty="0" err="1" smtClean="0">
                <a:latin typeface="Times New Roman" pitchFamily="18" charset="0"/>
                <a:cs typeface="Times New Roman" pitchFamily="18" charset="0"/>
              </a:rPr>
              <a:t>lip_distance</a:t>
            </a:r>
            <a:r>
              <a:rPr lang="en-IN" sz="2000" dirty="0" smtClean="0">
                <a:latin typeface="Times New Roman" pitchFamily="18" charset="0"/>
                <a:cs typeface="Times New Roman" pitchFamily="18" charset="0"/>
              </a:rPr>
              <a:t>(shape):</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top_lip</a:t>
            </a:r>
            <a:r>
              <a:rPr lang="en-IN" sz="2000" dirty="0" smtClean="0">
                <a:latin typeface="Times New Roman" pitchFamily="18" charset="0"/>
                <a:cs typeface="Times New Roman" pitchFamily="18" charset="0"/>
              </a:rPr>
              <a:t> = shape[50:53]</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top_lip</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np.concatenate</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top_lip</a:t>
            </a:r>
            <a:r>
              <a:rPr lang="en-IN" sz="2000" dirty="0" smtClean="0">
                <a:latin typeface="Times New Roman" pitchFamily="18" charset="0"/>
                <a:cs typeface="Times New Roman" pitchFamily="18" charset="0"/>
              </a:rPr>
              <a:t>, shape[61:64]))</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low_lip</a:t>
            </a:r>
            <a:r>
              <a:rPr lang="en-IN" sz="2000" dirty="0" smtClean="0">
                <a:latin typeface="Times New Roman" pitchFamily="18" charset="0"/>
                <a:cs typeface="Times New Roman" pitchFamily="18" charset="0"/>
              </a:rPr>
              <a:t> = shape[56:59]</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low_lip</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np.concatenate</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low_lip</a:t>
            </a:r>
            <a:r>
              <a:rPr lang="en-IN" sz="2000" dirty="0" smtClean="0">
                <a:latin typeface="Times New Roman" pitchFamily="18" charset="0"/>
                <a:cs typeface="Times New Roman" pitchFamily="18" charset="0"/>
              </a:rPr>
              <a:t>, shape[65:68]))</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top_mean</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np.mean</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top_lip</a:t>
            </a:r>
            <a:r>
              <a:rPr lang="en-IN" sz="2000" dirty="0" smtClean="0">
                <a:latin typeface="Times New Roman" pitchFamily="18" charset="0"/>
                <a:cs typeface="Times New Roman" pitchFamily="18" charset="0"/>
              </a:rPr>
              <a:t>, axis=0)</a:t>
            </a:r>
          </a:p>
          <a:p>
            <a:pPr>
              <a:lnSpc>
                <a:spcPct val="120000"/>
              </a:lnSpc>
              <a:buNone/>
            </a:pPr>
            <a:r>
              <a:rPr lang="en-IN" sz="2000" dirty="0" smtClean="0">
                <a:latin typeface="Times New Roman" pitchFamily="18" charset="0"/>
                <a:cs typeface="Times New Roman" pitchFamily="18" charset="0"/>
              </a:rPr>
              <a:t>       </a:t>
            </a:r>
            <a:r>
              <a:rPr lang="en-IN" sz="2000" dirty="0" err="1" smtClean="0">
                <a:latin typeface="Times New Roman" pitchFamily="18" charset="0"/>
                <a:cs typeface="Times New Roman" pitchFamily="18" charset="0"/>
              </a:rPr>
              <a:t>low_mean</a:t>
            </a:r>
            <a:r>
              <a:rPr lang="en-IN" sz="2000" dirty="0" smtClean="0">
                <a:latin typeface="Times New Roman" pitchFamily="18" charset="0"/>
                <a:cs typeface="Times New Roman" pitchFamily="18" charset="0"/>
              </a:rPr>
              <a:t> = </a:t>
            </a:r>
            <a:r>
              <a:rPr lang="en-IN" sz="2000" dirty="0" err="1" smtClean="0">
                <a:latin typeface="Times New Roman" pitchFamily="18" charset="0"/>
                <a:cs typeface="Times New Roman" pitchFamily="18" charset="0"/>
              </a:rPr>
              <a:t>np.mean</a:t>
            </a:r>
            <a:r>
              <a:rPr lang="en-IN" sz="2000" dirty="0" smtClean="0">
                <a:latin typeface="Times New Roman" pitchFamily="18" charset="0"/>
                <a:cs typeface="Times New Roman" pitchFamily="18" charset="0"/>
              </a:rPr>
              <a:t>(</a:t>
            </a:r>
            <a:r>
              <a:rPr lang="en-IN" sz="2000" dirty="0" err="1" smtClean="0">
                <a:latin typeface="Times New Roman" pitchFamily="18" charset="0"/>
                <a:cs typeface="Times New Roman" pitchFamily="18" charset="0"/>
              </a:rPr>
              <a:t>low_lip</a:t>
            </a:r>
            <a:r>
              <a:rPr lang="en-IN" sz="2000" dirty="0" smtClean="0">
                <a:latin typeface="Times New Roman" pitchFamily="18" charset="0"/>
                <a:cs typeface="Times New Roman" pitchFamily="18" charset="0"/>
              </a:rPr>
              <a:t>, axis=0)</a:t>
            </a:r>
          </a:p>
          <a:p>
            <a:pPr>
              <a:lnSpc>
                <a:spcPct val="120000"/>
              </a:lnSpc>
              <a:buNone/>
            </a:pPr>
            <a:r>
              <a:rPr lang="en-IN" sz="2000" dirty="0" smtClean="0">
                <a:latin typeface="Times New Roman" pitchFamily="18" charset="0"/>
                <a:cs typeface="Times New Roman" pitchFamily="18" charset="0"/>
              </a:rPr>
              <a:t>        distance = abs(</a:t>
            </a:r>
            <a:r>
              <a:rPr lang="en-IN" sz="2000" dirty="0" err="1" smtClean="0">
                <a:latin typeface="Times New Roman" pitchFamily="18" charset="0"/>
                <a:cs typeface="Times New Roman" pitchFamily="18" charset="0"/>
              </a:rPr>
              <a:t>top_mean</a:t>
            </a:r>
            <a:r>
              <a:rPr lang="en-IN" sz="2000" dirty="0" smtClean="0">
                <a:latin typeface="Times New Roman" pitchFamily="18" charset="0"/>
                <a:cs typeface="Times New Roman" pitchFamily="18" charset="0"/>
              </a:rPr>
              <a:t>[1] - </a:t>
            </a:r>
            <a:r>
              <a:rPr lang="en-IN" sz="2000" dirty="0" err="1" smtClean="0">
                <a:latin typeface="Times New Roman" pitchFamily="18" charset="0"/>
                <a:cs typeface="Times New Roman" pitchFamily="18" charset="0"/>
              </a:rPr>
              <a:t>low_mean</a:t>
            </a:r>
            <a:r>
              <a:rPr lang="en-IN" sz="2000" dirty="0" smtClean="0">
                <a:latin typeface="Times New Roman" pitchFamily="18" charset="0"/>
                <a:cs typeface="Times New Roman" pitchFamily="18" charset="0"/>
              </a:rPr>
              <a:t>[1])</a:t>
            </a:r>
          </a:p>
          <a:p>
            <a:pPr>
              <a:lnSpc>
                <a:spcPct val="120000"/>
              </a:lnSpc>
              <a:buNone/>
            </a:pPr>
            <a:r>
              <a:rPr lang="en-IN" sz="2000" dirty="0" smtClean="0">
                <a:latin typeface="Times New Roman" pitchFamily="18" charset="0"/>
                <a:cs typeface="Times New Roman" pitchFamily="18" charset="0"/>
              </a:rPr>
              <a:t>        return distance</a:t>
            </a:r>
          </a:p>
          <a:p>
            <a:pPr>
              <a:lnSpc>
                <a:spcPct val="120000"/>
              </a:lnSpc>
              <a:buNone/>
            </a:pPr>
            <a:r>
              <a:rPr lang="en-IN" sz="2000" dirty="0" smtClean="0">
                <a:latin typeface="Times New Roman" pitchFamily="18" charset="0"/>
                <a:cs typeface="Times New Roman" pitchFamily="18" charset="0"/>
              </a:rPr>
              <a:t>YAWN_THRESH = 20</a:t>
            </a:r>
          </a:p>
          <a:p>
            <a:pPr>
              <a:lnSpc>
                <a:spcPct val="120000"/>
              </a:lnSpc>
              <a:buNone/>
            </a:pPr>
            <a:r>
              <a:rPr lang="en-IN" sz="2000" dirty="0" smtClean="0">
                <a:latin typeface="Times New Roman" pitchFamily="18" charset="0"/>
                <a:cs typeface="Times New Roman" pitchFamily="18" charset="0"/>
              </a:rPr>
              <a:t>  if (distance &gt; YAWN_THRESH):</a:t>
            </a:r>
          </a:p>
          <a:p>
            <a:pPr>
              <a:lnSpc>
                <a:spcPct val="120000"/>
              </a:lnSpc>
              <a:buNone/>
            </a:pPr>
            <a:r>
              <a:rPr lang="en-IN" sz="2000" dirty="0" smtClean="0">
                <a:latin typeface="Times New Roman" pitchFamily="18" charset="0"/>
                <a:cs typeface="Times New Roman" pitchFamily="18" charset="0"/>
              </a:rPr>
              <a:t>                print('Yawn  ALERT!')</a:t>
            </a:r>
          </a:p>
          <a:p>
            <a:pPr>
              <a:lnSpc>
                <a:spcPct val="120000"/>
              </a:lnSpc>
              <a:buNone/>
            </a:pPr>
            <a:r>
              <a:rPr lang="en-IN" sz="2000" dirty="0" smtClean="0">
                <a:latin typeface="Times New Roman" pitchFamily="18" charset="0"/>
                <a:cs typeface="Times New Roman" pitchFamily="18" charset="0"/>
              </a:rPr>
              <a:t>                cv2.putText(frame, "Yawn Alert", (10, 30), cv2.FONT_HERSHEY_SIMPLEX, 0.7, (0, 0, 255), 2)</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pPr algn="l"/>
            <a:r>
              <a:rPr lang="en-IN" sz="2400" b="1" dirty="0" smtClean="0">
                <a:latin typeface="Times New Roman" pitchFamily="18" charset="0"/>
                <a:cs typeface="Times New Roman" pitchFamily="18" charset="0"/>
              </a:rPr>
              <a:t>Code snippet for Drowsiness</a:t>
            </a:r>
            <a:endParaRPr lang="en-IN" sz="2400" b="1" dirty="0">
              <a:latin typeface="Times New Roman" pitchFamily="18" charset="0"/>
              <a:cs typeface="Times New Roman" pitchFamily="18" charset="0"/>
            </a:endParaRPr>
          </a:p>
        </p:txBody>
      </p:sp>
      <p:sp>
        <p:nvSpPr>
          <p:cNvPr id="5" name="Content Placeholder 2"/>
          <p:cNvSpPr>
            <a:spLocks noGrp="1"/>
          </p:cNvSpPr>
          <p:nvPr>
            <p:ph idx="1"/>
          </p:nvPr>
        </p:nvSpPr>
        <p:spPr>
          <a:xfrm>
            <a:off x="457200" y="1219200"/>
            <a:ext cx="8229600" cy="4906963"/>
          </a:xfrm>
        </p:spPr>
        <p:txBody>
          <a:bodyPr>
            <a:normAutofit/>
          </a:bodyPr>
          <a:lstStyle/>
          <a:p>
            <a:pPr>
              <a:buNone/>
            </a:pPr>
            <a:r>
              <a:rPr lang="en-IN" sz="2000" dirty="0" smtClean="0">
                <a:latin typeface="Times New Roman" pitchFamily="18" charset="0"/>
                <a:cs typeface="Times New Roman" pitchFamily="18" charset="0"/>
              </a:rPr>
              <a:t>def </a:t>
            </a:r>
            <a:r>
              <a:rPr lang="en-IN" sz="2000" dirty="0" err="1" smtClean="0">
                <a:latin typeface="Times New Roman" pitchFamily="18" charset="0"/>
                <a:cs typeface="Times New Roman" pitchFamily="18" charset="0"/>
              </a:rPr>
              <a:t>eye_aspect_ratio</a:t>
            </a:r>
            <a:r>
              <a:rPr lang="en-IN" sz="2000" dirty="0" smtClean="0">
                <a:latin typeface="Times New Roman" pitchFamily="18" charset="0"/>
                <a:cs typeface="Times New Roman" pitchFamily="18" charset="0"/>
              </a:rPr>
              <a:t>(eye):</a:t>
            </a:r>
          </a:p>
          <a:p>
            <a:pPr>
              <a:buNone/>
            </a:pPr>
            <a:r>
              <a:rPr lang="en-IN" sz="2000" dirty="0" smtClean="0">
                <a:latin typeface="Times New Roman" pitchFamily="18" charset="0"/>
                <a:cs typeface="Times New Roman" pitchFamily="18" charset="0"/>
              </a:rPr>
              <a:t># compute the </a:t>
            </a:r>
            <a:r>
              <a:rPr lang="en-IN" sz="2000" dirty="0" err="1" smtClean="0">
                <a:latin typeface="Times New Roman" pitchFamily="18" charset="0"/>
                <a:cs typeface="Times New Roman" pitchFamily="18" charset="0"/>
              </a:rPr>
              <a:t>euclidean</a:t>
            </a:r>
            <a:r>
              <a:rPr lang="en-IN" sz="2000" dirty="0" smtClean="0">
                <a:latin typeface="Times New Roman" pitchFamily="18" charset="0"/>
                <a:cs typeface="Times New Roman" pitchFamily="18" charset="0"/>
              </a:rPr>
              <a:t> distances between  vertical eye landmarks(</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a:t>
            </a:r>
          </a:p>
          <a:p>
            <a:pPr>
              <a:buNone/>
            </a:pPr>
            <a:r>
              <a:rPr lang="en-IN" sz="2000" dirty="0" smtClean="0">
                <a:latin typeface="Times New Roman" pitchFamily="18" charset="0"/>
                <a:cs typeface="Times New Roman" pitchFamily="18" charset="0"/>
              </a:rPr>
              <a:t>   </a:t>
            </a:r>
          </a:p>
          <a:p>
            <a:pPr>
              <a:buNone/>
            </a:pPr>
            <a:r>
              <a:rPr lang="en-IN" sz="2000" dirty="0" smtClean="0">
                <a:latin typeface="Times New Roman" pitchFamily="18" charset="0"/>
                <a:cs typeface="Times New Roman" pitchFamily="18" charset="0"/>
              </a:rPr>
              <a:t> A = </a:t>
            </a:r>
            <a:r>
              <a:rPr lang="en-IN" sz="2000" dirty="0" err="1" smtClean="0">
                <a:latin typeface="Times New Roman" pitchFamily="18" charset="0"/>
                <a:cs typeface="Times New Roman" pitchFamily="18" charset="0"/>
              </a:rPr>
              <a:t>dist.euclidean</a:t>
            </a:r>
            <a:r>
              <a:rPr lang="en-IN" sz="2000" dirty="0" smtClean="0">
                <a:latin typeface="Times New Roman" pitchFamily="18" charset="0"/>
                <a:cs typeface="Times New Roman" pitchFamily="18" charset="0"/>
              </a:rPr>
              <a:t>(eye[1], eye[5])</a:t>
            </a:r>
          </a:p>
          <a:p>
            <a:pPr>
              <a:buNone/>
            </a:pPr>
            <a:r>
              <a:rPr lang="en-IN" sz="2000" dirty="0" smtClean="0">
                <a:latin typeface="Times New Roman" pitchFamily="18" charset="0"/>
                <a:cs typeface="Times New Roman" pitchFamily="18" charset="0"/>
              </a:rPr>
              <a:t> B = </a:t>
            </a:r>
            <a:r>
              <a:rPr lang="en-IN" sz="2000" dirty="0" err="1" smtClean="0">
                <a:latin typeface="Times New Roman" pitchFamily="18" charset="0"/>
                <a:cs typeface="Times New Roman" pitchFamily="18" charset="0"/>
              </a:rPr>
              <a:t>dist.euclidean</a:t>
            </a:r>
            <a:r>
              <a:rPr lang="en-IN" sz="2000" dirty="0" smtClean="0">
                <a:latin typeface="Times New Roman" pitchFamily="18" charset="0"/>
                <a:cs typeface="Times New Roman" pitchFamily="18" charset="0"/>
              </a:rPr>
              <a:t>(eye[2], eye[4])</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#compute the </a:t>
            </a:r>
            <a:r>
              <a:rPr lang="en-IN" sz="2000" dirty="0" err="1" smtClean="0">
                <a:latin typeface="Times New Roman" pitchFamily="18" charset="0"/>
                <a:cs typeface="Times New Roman" pitchFamily="18" charset="0"/>
              </a:rPr>
              <a:t>euclidean</a:t>
            </a:r>
            <a:r>
              <a:rPr lang="en-IN" sz="2000" dirty="0" smtClean="0">
                <a:latin typeface="Times New Roman" pitchFamily="18" charset="0"/>
                <a:cs typeface="Times New Roman" pitchFamily="18" charset="0"/>
              </a:rPr>
              <a:t> distance between horizontal eye landmarks(</a:t>
            </a:r>
            <a:r>
              <a:rPr lang="en-IN" sz="2000" dirty="0" err="1" smtClean="0">
                <a:latin typeface="Times New Roman" pitchFamily="18" charset="0"/>
                <a:cs typeface="Times New Roman" pitchFamily="18" charset="0"/>
              </a:rPr>
              <a:t>x,y</a:t>
            </a:r>
            <a:r>
              <a:rPr lang="en-IN" sz="2000" dirty="0" smtClean="0">
                <a:latin typeface="Times New Roman" pitchFamily="18" charset="0"/>
                <a:cs typeface="Times New Roman" pitchFamily="18" charset="0"/>
              </a:rPr>
              <a:t>)</a:t>
            </a:r>
          </a:p>
          <a:p>
            <a:pPr>
              <a:buNone/>
            </a:pPr>
            <a:r>
              <a:rPr lang="en-IN" sz="2000" dirty="0" smtClean="0">
                <a:latin typeface="Times New Roman" pitchFamily="18" charset="0"/>
                <a:cs typeface="Times New Roman" pitchFamily="18" charset="0"/>
              </a:rPr>
              <a:t>    C = </a:t>
            </a:r>
            <a:r>
              <a:rPr lang="en-IN" sz="2000" dirty="0" err="1" smtClean="0">
                <a:latin typeface="Times New Roman" pitchFamily="18" charset="0"/>
                <a:cs typeface="Times New Roman" pitchFamily="18" charset="0"/>
              </a:rPr>
              <a:t>dist.euclidean</a:t>
            </a:r>
            <a:r>
              <a:rPr lang="en-IN" sz="2000" dirty="0" smtClean="0">
                <a:latin typeface="Times New Roman" pitchFamily="18" charset="0"/>
                <a:cs typeface="Times New Roman" pitchFamily="18" charset="0"/>
              </a:rPr>
              <a:t>(eye[0], eye[3])</a:t>
            </a:r>
          </a:p>
          <a:p>
            <a:pPr>
              <a:buNone/>
            </a:pPr>
            <a:endParaRPr lang="en-IN" sz="2000" dirty="0" smtClean="0">
              <a:latin typeface="Times New Roman" pitchFamily="18" charset="0"/>
              <a:cs typeface="Times New Roman" pitchFamily="18" charset="0"/>
            </a:endParaRPr>
          </a:p>
          <a:p>
            <a:pPr>
              <a:buNone/>
            </a:pPr>
            <a:r>
              <a:rPr lang="en-IN" sz="2000" dirty="0" smtClean="0">
                <a:latin typeface="Times New Roman" pitchFamily="18" charset="0"/>
                <a:cs typeface="Times New Roman" pitchFamily="18" charset="0"/>
              </a:rPr>
              <a:t>#compute the eye aspect ratio</a:t>
            </a:r>
          </a:p>
          <a:p>
            <a:pPr>
              <a:buNone/>
            </a:pPr>
            <a:r>
              <a:rPr lang="en-IN" sz="2000" dirty="0" smtClean="0">
                <a:latin typeface="Times New Roman" pitchFamily="18" charset="0"/>
                <a:cs typeface="Times New Roman" pitchFamily="18" charset="0"/>
              </a:rPr>
              <a:t>ear = (A + B) / (2.0 * C)</a:t>
            </a:r>
          </a:p>
          <a:p>
            <a:pPr>
              <a:buNone/>
            </a:pPr>
            <a:r>
              <a:rPr lang="en-IN" sz="2000" dirty="0" smtClean="0">
                <a:latin typeface="Times New Roman" pitchFamily="18" charset="0"/>
                <a:cs typeface="Times New Roman" pitchFamily="18" charset="0"/>
              </a:rPr>
              <a:t> return ear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457200"/>
            <a:ext cx="8229600" cy="6096000"/>
          </a:xfrm>
        </p:spPr>
        <p:txBody>
          <a:bodyPr>
            <a:normAutofit fontScale="62500" lnSpcReduction="20000"/>
          </a:bodyPr>
          <a:lstStyle/>
          <a:p>
            <a:pPr>
              <a:buNone/>
            </a:pPr>
            <a:r>
              <a:rPr lang="en-IN" sz="3800" b="1" dirty="0" smtClean="0">
                <a:latin typeface="Times New Roman" pitchFamily="18" charset="0"/>
                <a:cs typeface="Times New Roman" pitchFamily="18" charset="0"/>
              </a:rPr>
              <a:t>To calculate final ear</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def </a:t>
            </a:r>
            <a:r>
              <a:rPr lang="en-IN" dirty="0" err="1" smtClean="0">
                <a:latin typeface="Times New Roman" pitchFamily="18" charset="0"/>
                <a:cs typeface="Times New Roman" pitchFamily="18" charset="0"/>
              </a:rPr>
              <a:t>final_ear</a:t>
            </a:r>
            <a:r>
              <a:rPr lang="en-IN" dirty="0" smtClean="0">
                <a:latin typeface="Times New Roman" pitchFamily="18" charset="0"/>
                <a:cs typeface="Times New Roman" pitchFamily="18" charset="0"/>
              </a:rPr>
              <a:t>(shape):</a:t>
            </a: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lStart</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lEnd</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face_utils.FACIAL_LANDMARKS_IDXS</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left_eye</a:t>
            </a:r>
            <a:r>
              <a:rPr lang="en-IN" dirty="0" smtClean="0">
                <a:latin typeface="Times New Roman" pitchFamily="18" charset="0"/>
                <a:cs typeface="Times New Roman" pitchFamily="18" charset="0"/>
              </a:rPr>
              <a:t>"]</a:t>
            </a: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rStart</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rEnd</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face_utils.FACIAL_LANDMARKS_IDXS</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right_eye</a:t>
            </a:r>
            <a:r>
              <a:rPr lang="en-IN" dirty="0" smtClean="0">
                <a:latin typeface="Times New Roman" pitchFamily="18" charset="0"/>
                <a:cs typeface="Times New Roman" pitchFamily="18" charset="0"/>
              </a:rPr>
              <a:t>"]</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leftEye</a:t>
            </a:r>
            <a:r>
              <a:rPr lang="en-IN" dirty="0" smtClean="0">
                <a:latin typeface="Times New Roman" pitchFamily="18" charset="0"/>
                <a:cs typeface="Times New Roman" pitchFamily="18" charset="0"/>
              </a:rPr>
              <a:t> = shape[</a:t>
            </a:r>
            <a:r>
              <a:rPr lang="en-IN" dirty="0" err="1" smtClean="0">
                <a:latin typeface="Times New Roman" pitchFamily="18" charset="0"/>
                <a:cs typeface="Times New Roman" pitchFamily="18" charset="0"/>
              </a:rPr>
              <a:t>lStart:lEnd</a:t>
            </a:r>
            <a:r>
              <a:rPr lang="en-IN" dirty="0" smtClean="0">
                <a:latin typeface="Times New Roman" pitchFamily="18" charset="0"/>
                <a:cs typeface="Times New Roman" pitchFamily="18" charset="0"/>
              </a:rPr>
              <a:t>]</a:t>
            </a: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rightEye</a:t>
            </a:r>
            <a:r>
              <a:rPr lang="en-IN" dirty="0" smtClean="0">
                <a:latin typeface="Times New Roman" pitchFamily="18" charset="0"/>
                <a:cs typeface="Times New Roman" pitchFamily="18" charset="0"/>
              </a:rPr>
              <a:t> = shape[</a:t>
            </a:r>
            <a:r>
              <a:rPr lang="en-IN" dirty="0" err="1" smtClean="0">
                <a:latin typeface="Times New Roman" pitchFamily="18" charset="0"/>
                <a:cs typeface="Times New Roman" pitchFamily="18" charset="0"/>
              </a:rPr>
              <a:t>rStart:rEnd</a:t>
            </a:r>
            <a:r>
              <a:rPr lang="en-IN" dirty="0" smtClean="0">
                <a:latin typeface="Times New Roman" pitchFamily="18" charset="0"/>
                <a:cs typeface="Times New Roman" pitchFamily="18" charset="0"/>
              </a:rPr>
              <a:t>]</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leftEAR</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eye_aspect_ratio</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leftEye</a:t>
            </a:r>
            <a:r>
              <a:rPr lang="en-IN" dirty="0" smtClean="0">
                <a:latin typeface="Times New Roman" pitchFamily="18" charset="0"/>
                <a:cs typeface="Times New Roman" pitchFamily="18" charset="0"/>
              </a:rPr>
              <a:t>)</a:t>
            </a:r>
          </a:p>
          <a:p>
            <a:pPr>
              <a:buNone/>
            </a:pP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rightEAR</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eye_aspect_ratio</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rightEye</a:t>
            </a:r>
            <a:r>
              <a:rPr lang="en-IN" dirty="0" smtClean="0">
                <a:latin typeface="Times New Roman" pitchFamily="18" charset="0"/>
                <a:cs typeface="Times New Roman" pitchFamily="18" charset="0"/>
              </a:rPr>
              <a:t>)</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ear = (</a:t>
            </a:r>
            <a:r>
              <a:rPr lang="en-IN" dirty="0" err="1" smtClean="0">
                <a:latin typeface="Times New Roman" pitchFamily="18" charset="0"/>
                <a:cs typeface="Times New Roman" pitchFamily="18" charset="0"/>
              </a:rPr>
              <a:t>leftEAR</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rightEAR</a:t>
            </a:r>
            <a:r>
              <a:rPr lang="en-IN" dirty="0" smtClean="0">
                <a:latin typeface="Times New Roman" pitchFamily="18" charset="0"/>
                <a:cs typeface="Times New Roman" pitchFamily="18" charset="0"/>
              </a:rPr>
              <a:t>) / 2.0</a:t>
            </a:r>
          </a:p>
          <a:p>
            <a:pPr>
              <a:buNone/>
            </a:pPr>
            <a:r>
              <a:rPr lang="en-IN" dirty="0" smtClean="0">
                <a:latin typeface="Times New Roman" pitchFamily="18" charset="0"/>
                <a:cs typeface="Times New Roman" pitchFamily="18" charset="0"/>
              </a:rPr>
              <a:t>    return (ear, </a:t>
            </a:r>
            <a:r>
              <a:rPr lang="en-IN" dirty="0" err="1" smtClean="0">
                <a:latin typeface="Times New Roman" pitchFamily="18" charset="0"/>
                <a:cs typeface="Times New Roman" pitchFamily="18" charset="0"/>
              </a:rPr>
              <a:t>leftEye</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rightEye</a:t>
            </a:r>
            <a:r>
              <a:rPr lang="en-IN" dirty="0" smtClean="0">
                <a:latin typeface="Times New Roman" pitchFamily="18" charset="0"/>
                <a:cs typeface="Times New Roman" pitchFamily="18" charset="0"/>
              </a:rPr>
              <a:t>)</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EYE_AR_THRESH = 0.3</a:t>
            </a:r>
          </a:p>
          <a:p>
            <a:pPr>
              <a:buNone/>
            </a:pPr>
            <a:r>
              <a:rPr lang="en-IN" dirty="0" smtClean="0">
                <a:latin typeface="Times New Roman" pitchFamily="18" charset="0"/>
                <a:cs typeface="Times New Roman" pitchFamily="18" charset="0"/>
              </a:rPr>
              <a:t>if ear &lt; EYE_AR_THRESH:</a:t>
            </a:r>
          </a:p>
          <a:p>
            <a:pPr>
              <a:buNone/>
            </a:pPr>
            <a:r>
              <a:rPr lang="en-IN" dirty="0" smtClean="0">
                <a:latin typeface="Times New Roman" pitchFamily="18" charset="0"/>
                <a:cs typeface="Times New Roman" pitchFamily="18" charset="0"/>
              </a:rPr>
              <a:t>     cv2.putText(frame, "DROWSINESS ALERT!", (10, 30),</a:t>
            </a:r>
          </a:p>
          <a:p>
            <a:pPr>
              <a:buNone/>
            </a:pPr>
            <a:r>
              <a:rPr lang="en-IN" dirty="0" smtClean="0">
                <a:latin typeface="Times New Roman" pitchFamily="18" charset="0"/>
                <a:cs typeface="Times New Roman" pitchFamily="18" charset="0"/>
              </a:rPr>
              <a:t>                            cv2.FONT_HERSHEY_SIMPLEX, 0.7, (0, 0, 255), 2</a:t>
            </a:r>
            <a:r>
              <a:rPr lang="en-IN" dirty="0" smtClean="0"/>
              <a:t>)</a:t>
            </a:r>
          </a:p>
          <a:p>
            <a:pPr>
              <a:buNone/>
            </a:pPr>
            <a:endParaRPr lang="en-IN" dirty="0" smtClean="0"/>
          </a:p>
          <a:p>
            <a:pPr>
              <a:buNone/>
            </a:pPr>
            <a:endParaRPr lang="en-IN" dirty="0" smtClean="0"/>
          </a:p>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Rectangle 3"/>
          <p:cNvSpPr/>
          <p:nvPr/>
        </p:nvSpPr>
        <p:spPr>
          <a:xfrm>
            <a:off x="381000" y="0"/>
            <a:ext cx="7924800" cy="2174240"/>
          </a:xfrm>
          <a:prstGeom prst="rect">
            <a:avLst/>
          </a:prstGeom>
        </p:spPr>
        <p:txBody>
          <a:bodyPr wrap="square">
            <a:spAutoFit/>
          </a:bodyPr>
          <a:lstStyle/>
          <a:p>
            <a:pPr algn="ctr"/>
            <a:r>
              <a:rPr lang="en-US" sz="3600" b="1" dirty="0" smtClean="0">
                <a:latin typeface="Times New Roman" pitchFamily="18" charset="0"/>
                <a:cs typeface="Times New Roman" pitchFamily="18" charset="0"/>
              </a:rPr>
              <a:t>         Project Features</a:t>
            </a:r>
          </a:p>
          <a:p>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800" b="1" dirty="0" smtClean="0">
                <a:latin typeface="Times New Roman" pitchFamily="18" charset="0"/>
                <a:cs typeface="Times New Roman" pitchFamily="18" charset="0"/>
              </a:rPr>
              <a:t>Introduction to the Project work</a:t>
            </a:r>
            <a:br>
              <a:rPr lang="en-US" sz="2800" b="1" dirty="0" smtClean="0">
                <a:latin typeface="Times New Roman" pitchFamily="18" charset="0"/>
                <a:cs typeface="Times New Roman" pitchFamily="18" charset="0"/>
              </a:rPr>
            </a:br>
            <a:r>
              <a:rPr lang="en-US" sz="2800" dirty="0" smtClean="0">
                <a:latin typeface="Times New Roman" pitchFamily="18" charset="0"/>
                <a:cs typeface="Times New Roman" pitchFamily="18" charset="0"/>
              </a:rPr>
              <a:t/>
            </a:r>
            <a:br>
              <a:rPr lang="en-US" sz="28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1048607" name="Rectangle 4"/>
          <p:cNvSpPr/>
          <p:nvPr/>
        </p:nvSpPr>
        <p:spPr>
          <a:xfrm>
            <a:off x="381000" y="1524000"/>
            <a:ext cx="8458200" cy="5447645"/>
          </a:xfrm>
          <a:prstGeom prst="rect">
            <a:avLst/>
          </a:prstGeom>
        </p:spPr>
        <p:txBody>
          <a:bodyPr wrap="square">
            <a:spAutoFit/>
          </a:bodyPr>
          <a:lstStyle/>
          <a:p>
            <a:pPr algn="just">
              <a:lnSpc>
                <a:spcPct val="150000"/>
              </a:lnSpc>
            </a:pPr>
            <a:r>
              <a:rPr lang="en-US" sz="2400" b="1" dirty="0" smtClean="0">
                <a:solidFill>
                  <a:srgbClr val="FF0000"/>
                </a:solidFill>
                <a:latin typeface="Times New Roman" pitchFamily="18" charset="0"/>
                <a:cs typeface="Times New Roman" pitchFamily="18" charset="0"/>
              </a:rPr>
              <a:t>A cell phone can easily turn from “classroom learning tool” into “classroom disruption”</a:t>
            </a:r>
          </a:p>
          <a:p>
            <a:pPr algn="just">
              <a:lnSpc>
                <a:spcPct val="150000"/>
              </a:lnSpc>
            </a:pPr>
            <a:r>
              <a:rPr lang="en-IN" sz="2400" dirty="0" smtClean="0">
                <a:latin typeface="Times New Roman" panose="02020603050405020304" pitchFamily="18" charset="0"/>
                <a:cs typeface="Times New Roman" panose="02020603050405020304" pitchFamily="18" charset="0"/>
              </a:rPr>
              <a:t> </a:t>
            </a: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The mobile usage monitoring system has emerged as a platform to help to detect presence and usage of mobile phones in class.</a:t>
            </a: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This helps the tutor to monitor the usage of mobile phones in the classroom when   he is teaching.</a:t>
            </a:r>
          </a:p>
          <a:p>
            <a:pPr algn="just">
              <a:lnSpc>
                <a:spcPct val="150000"/>
              </a:lnSpc>
              <a:buFont typeface="Arial" pitchFamily="34" charset="0"/>
              <a:buChar char="•"/>
            </a:pPr>
            <a:r>
              <a:rPr lang="en-IN" sz="2400" dirty="0" smtClean="0">
                <a:latin typeface="Times New Roman" panose="02020603050405020304" pitchFamily="18" charset="0"/>
                <a:cs typeface="Times New Roman" panose="02020603050405020304" pitchFamily="18" charset="0"/>
              </a:rPr>
              <a:t> It is important so that discipline can be maintained well in the class </a:t>
            </a:r>
            <a:endParaRPr lang="en-US" sz="2400" dirty="0" smtClean="0">
              <a:latin typeface="Times New Roman" panose="02020603050405020304" pitchFamily="18" charset="0"/>
              <a:cs typeface="Times New Roman" panose="02020603050405020304" pitchFamily="18" charset="0"/>
            </a:endParaRPr>
          </a:p>
          <a:p>
            <a:pPr algn="just"/>
            <a:endParaRPr lang="en-US" sz="24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1"/>
            <a:ext cx="7429500" cy="1066800"/>
          </a:xfrm>
        </p:spPr>
        <p:txBody>
          <a:bodyPr>
            <a:normAutofit/>
          </a:bodyPr>
          <a:lstStyle/>
          <a:p>
            <a:pPr algn="l"/>
            <a:r>
              <a:rPr lang="en-IN" sz="2400" b="1" dirty="0" smtClean="0">
                <a:latin typeface="Times New Roman" panose="02020603050405020304" pitchFamily="18" charset="0"/>
                <a:cs typeface="Times New Roman" panose="02020603050405020304" pitchFamily="18" charset="0"/>
              </a:rPr>
              <a:t>Cell phone detection</a:t>
            </a:r>
            <a:endParaRPr lang="en-IN" sz="2400" b="1"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381000" y="1143000"/>
            <a:ext cx="8343899" cy="5098868"/>
          </a:xfrm>
        </p:spPr>
        <p:txBody>
          <a:bodyPr>
            <a:noAutofit/>
          </a:bodyPr>
          <a:lstStyle/>
          <a:p>
            <a:pPr>
              <a:lnSpc>
                <a:spcPct val="150000"/>
              </a:lnSpc>
            </a:pPr>
            <a:r>
              <a:rPr lang="en-IN" sz="2400" dirty="0" smtClean="0">
                <a:latin typeface="Times New Roman" panose="02020603050405020304" pitchFamily="18" charset="0"/>
                <a:cs typeface="Times New Roman" panose="02020603050405020304" pitchFamily="18" charset="0"/>
              </a:rPr>
              <a:t>In cell phone detection process, we use object detection algorithm YOLO(You Only Look Once).</a:t>
            </a:r>
          </a:p>
          <a:p>
            <a:pPr>
              <a:lnSpc>
                <a:spcPct val="150000"/>
              </a:lnSpc>
            </a:pPr>
            <a:r>
              <a:rPr lang="en-IN" sz="2400" dirty="0" smtClean="0">
                <a:latin typeface="Times New Roman" panose="02020603050405020304" pitchFamily="18" charset="0"/>
                <a:cs typeface="Times New Roman" panose="02020603050405020304" pitchFamily="18" charset="0"/>
              </a:rPr>
              <a:t>We have used Darknet as a framework for training YOLO in our project.</a:t>
            </a:r>
          </a:p>
          <a:p>
            <a:pPr>
              <a:lnSpc>
                <a:spcPct val="150000"/>
              </a:lnSpc>
            </a:pPr>
            <a:r>
              <a:rPr lang="en-IN" sz="2400" dirty="0" smtClean="0">
                <a:latin typeface="Times New Roman" panose="02020603050405020304" pitchFamily="18" charset="0"/>
                <a:cs typeface="Times New Roman" panose="02020603050405020304" pitchFamily="18" charset="0"/>
              </a:rPr>
              <a:t>Darknet: It is an open source framework written in C, to train neural networks.</a:t>
            </a:r>
          </a:p>
          <a:p>
            <a:pPr>
              <a:lnSpc>
                <a:spcPct val="150000"/>
              </a:lnSpc>
            </a:pPr>
            <a:r>
              <a:rPr lang="en-IN" sz="2400" dirty="0" smtClean="0">
                <a:latin typeface="Times New Roman" panose="02020603050405020304" pitchFamily="18" charset="0"/>
                <a:cs typeface="Times New Roman" panose="02020603050405020304" pitchFamily="18" charset="0"/>
              </a:rPr>
              <a:t>Advantages of using Darknet: It is faster and easier to deploy YOLO.</a:t>
            </a:r>
            <a:endParaRPr lang="en-IN" sz="2500" dirty="0" smtClean="0">
              <a:latin typeface="Times New Roman" panose="02020603050405020304" pitchFamily="18" charset="0"/>
              <a:cs typeface="Times New Roman" panose="02020603050405020304" pitchFamily="18" charset="0"/>
            </a:endParaRPr>
          </a:p>
          <a:p>
            <a:pPr marL="0" indent="0">
              <a:lnSpc>
                <a:spcPct val="200000"/>
              </a:lnSpc>
              <a:buNone/>
            </a:pPr>
            <a:endParaRPr lang="en-IN" sz="2500" dirty="0" smtClean="0">
              <a:latin typeface="Times New Roman" panose="02020603050405020304" pitchFamily="18" charset="0"/>
              <a:cs typeface="Times New Roman" panose="02020603050405020304" pitchFamily="18" charset="0"/>
            </a:endParaRPr>
          </a:p>
          <a:p>
            <a:pPr marL="0" indent="0">
              <a:lnSpc>
                <a:spcPct val="200000"/>
              </a:lnSpc>
              <a:buNone/>
            </a:pPr>
            <a:endParaRPr lang="en-IN"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4800" y="-228600"/>
            <a:ext cx="10515600" cy="1132115"/>
          </a:xfrm>
        </p:spPr>
        <p:txBody>
          <a:bodyPr>
            <a:normAutofit/>
          </a:bodyPr>
          <a:lstStyle/>
          <a:p>
            <a:pPr algn="l"/>
            <a:r>
              <a:rPr lang="en-IN" sz="2400" b="1" dirty="0" smtClean="0">
                <a:latin typeface="Times New Roman" panose="02020603050405020304" pitchFamily="18" charset="0"/>
                <a:cs typeface="Times New Roman" panose="02020603050405020304" pitchFamily="18" charset="0"/>
              </a:rPr>
              <a:t>YOLO- You Only Look Once</a:t>
            </a:r>
            <a:endParaRPr lang="en-IN" sz="2400" b="1" dirty="0">
              <a:latin typeface="Times New Roman" panose="02020603050405020304" pitchFamily="18" charset="0"/>
              <a:cs typeface="Times New Roman" panose="02020603050405020304" pitchFamily="18" charset="0"/>
            </a:endParaRPr>
          </a:p>
        </p:txBody>
      </p:sp>
      <p:sp>
        <p:nvSpPr>
          <p:cNvPr id="5" name="Content Placeholder 2"/>
          <p:cNvSpPr>
            <a:spLocks noGrp="1"/>
          </p:cNvSpPr>
          <p:nvPr>
            <p:ph idx="1"/>
          </p:nvPr>
        </p:nvSpPr>
        <p:spPr>
          <a:xfrm>
            <a:off x="134983" y="931499"/>
            <a:ext cx="8780417" cy="5240701"/>
          </a:xfrm>
        </p:spPr>
        <p:txBody>
          <a:bodyPr>
            <a:noAutofit/>
          </a:bodyPr>
          <a:lstStyle/>
          <a:p>
            <a:pPr>
              <a:lnSpc>
                <a:spcPct val="150000"/>
              </a:lnSpc>
            </a:pPr>
            <a:r>
              <a:rPr lang="en-IN" sz="2400" dirty="0">
                <a:latin typeface="Times New Roman" panose="02020603050405020304" pitchFamily="18" charset="0"/>
                <a:cs typeface="Times New Roman" panose="02020603050405020304" pitchFamily="18" charset="0"/>
              </a:rPr>
              <a:t>The YOLO model was first described by Joseph </a:t>
            </a:r>
            <a:r>
              <a:rPr lang="en-IN" sz="2400" dirty="0" err="1" smtClean="0">
                <a:latin typeface="Times New Roman" panose="02020603050405020304" pitchFamily="18" charset="0"/>
                <a:cs typeface="Times New Roman" panose="02020603050405020304" pitchFamily="18" charset="0"/>
              </a:rPr>
              <a:t>Redmon</a:t>
            </a:r>
            <a:r>
              <a:rPr lang="en-IN" sz="2400" dirty="0" smtClean="0">
                <a:latin typeface="Times New Roman" panose="02020603050405020304" pitchFamily="18" charset="0"/>
                <a:cs typeface="Times New Roman" panose="02020603050405020304" pitchFamily="18" charset="0"/>
              </a:rPr>
              <a:t> in 2015.</a:t>
            </a:r>
          </a:p>
          <a:p>
            <a:pPr>
              <a:lnSpc>
                <a:spcPct val="150000"/>
              </a:lnSpc>
            </a:pPr>
            <a:r>
              <a:rPr lang="en-IN" sz="2400" dirty="0" smtClean="0">
                <a:latin typeface="Times New Roman" panose="02020603050405020304" pitchFamily="18" charset="0"/>
                <a:cs typeface="Times New Roman" panose="02020603050405020304" pitchFamily="18" charset="0"/>
              </a:rPr>
              <a:t>The algorithm applies a single convolutional neural network to the full image input, that is why it is called look once. </a:t>
            </a:r>
          </a:p>
          <a:p>
            <a:pPr>
              <a:lnSpc>
                <a:spcPct val="150000"/>
              </a:lnSpc>
            </a:pPr>
            <a:r>
              <a:rPr lang="en-IN" sz="2400" dirty="0" smtClean="0">
                <a:latin typeface="Times New Roman" panose="02020603050405020304" pitchFamily="18" charset="0"/>
                <a:cs typeface="Times New Roman" panose="02020603050405020304" pitchFamily="18" charset="0"/>
              </a:rPr>
              <a:t>Then divides image into regions and predicts bounding boxes and probabilities for each region.</a:t>
            </a:r>
          </a:p>
          <a:p>
            <a:pPr>
              <a:lnSpc>
                <a:spcPct val="150000"/>
              </a:lnSpc>
            </a:pPr>
            <a:r>
              <a:rPr lang="en-IN" sz="2400" dirty="0">
                <a:latin typeface="Times New Roman" panose="02020603050405020304" pitchFamily="18" charset="0"/>
                <a:cs typeface="Times New Roman" panose="02020603050405020304" pitchFamily="18" charset="0"/>
              </a:rPr>
              <a:t>The model works by first splitting the input image into a grid of cells, where each cell is responsible for predicting a bounding </a:t>
            </a:r>
            <a:r>
              <a:rPr lang="en-IN" sz="2400" dirty="0" smtClean="0">
                <a:latin typeface="Times New Roman" panose="02020603050405020304" pitchFamily="18" charset="0"/>
                <a:cs typeface="Times New Roman" panose="02020603050405020304" pitchFamily="18" charset="0"/>
              </a:rPr>
              <a:t>box.</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al-time Object Detection with YOLO, YOLOv2 and now YOLOv3 | by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229600" cy="3505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52800" y="5562600"/>
            <a:ext cx="2384371" cy="369332"/>
          </a:xfrm>
          <a:prstGeom prst="rect">
            <a:avLst/>
          </a:prstGeom>
        </p:spPr>
        <p:txBody>
          <a:bodyPr wrap="none">
            <a:spAutoFit/>
          </a:bodyPr>
          <a:lstStyle/>
          <a:p>
            <a:r>
              <a:rPr lang="en-IN" dirty="0" smtClean="0">
                <a:latin typeface="Times New Roman" pitchFamily="18" charset="0"/>
                <a:cs typeface="Times New Roman" pitchFamily="18" charset="0"/>
              </a:rPr>
              <a:t>Fig 7 : </a:t>
            </a:r>
            <a:r>
              <a:rPr lang="en-IN" dirty="0" err="1" smtClean="0">
                <a:latin typeface="Times New Roman" pitchFamily="18" charset="0"/>
                <a:cs typeface="Times New Roman" pitchFamily="18" charset="0"/>
              </a:rPr>
              <a:t>Yolo</a:t>
            </a:r>
            <a:r>
              <a:rPr lang="en-IN" dirty="0" smtClean="0">
                <a:latin typeface="Times New Roman" pitchFamily="18" charset="0"/>
                <a:cs typeface="Times New Roman" pitchFamily="18" charset="0"/>
              </a:rPr>
              <a:t> prediction  </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091" y="457199"/>
            <a:ext cx="8543109" cy="55731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An image may be divided into a 7×7 grid and each cell in the grid may predict 2 bounding boxes, resulting in 94 proposed bounding box predictions. </a:t>
            </a:r>
            <a:endParaRPr lang="en-IN" sz="2400"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class probabilities map and the bounding boxes with confidences are then combined into a final set of bounding boxes and class </a:t>
            </a:r>
            <a:r>
              <a:rPr lang="en-IN" sz="2400" dirty="0" smtClean="0">
                <a:latin typeface="Times New Roman" panose="02020603050405020304" pitchFamily="18" charset="0"/>
                <a:cs typeface="Times New Roman" panose="02020603050405020304" pitchFamily="18" charset="0"/>
              </a:rPr>
              <a:t>labels.</a:t>
            </a:r>
          </a:p>
          <a:p>
            <a:pPr marL="285750" indent="-285750">
              <a:lnSpc>
                <a:spcPct val="150000"/>
              </a:lnSpc>
              <a:buFont typeface="Wingdings" panose="05000000000000000000" pitchFamily="2" charset="2"/>
              <a:buChar char="Ø"/>
            </a:pPr>
            <a:r>
              <a:rPr lang="en-IN" sz="2400" dirty="0" err="1" smtClean="0">
                <a:latin typeface="Times New Roman" panose="02020603050405020304" pitchFamily="18" charset="0"/>
                <a:cs typeface="Times New Roman" panose="02020603050405020304" pitchFamily="18" charset="0"/>
              </a:rPr>
              <a:t>Yolo</a:t>
            </a:r>
            <a:r>
              <a:rPr lang="en-IN" sz="2400" dirty="0" smtClean="0">
                <a:latin typeface="Times New Roman" panose="02020603050405020304" pitchFamily="18" charset="0"/>
                <a:cs typeface="Times New Roman" panose="02020603050405020304" pitchFamily="18" charset="0"/>
              </a:rPr>
              <a:t> </a:t>
            </a:r>
            <a:r>
              <a:rPr lang="en-IN" sz="2400" dirty="0">
                <a:latin typeface="Times New Roman" panose="02020603050405020304" pitchFamily="18" charset="0"/>
                <a:cs typeface="Times New Roman" panose="02020603050405020304" pitchFamily="18" charset="0"/>
              </a:rPr>
              <a:t>outputs a confidence score telling us how certain it is that the predicted bounding box encloses some object</a:t>
            </a:r>
            <a:r>
              <a:rPr lang="en-IN" sz="2400" dirty="0" smtClean="0">
                <a:latin typeface="Times New Roman" panose="02020603050405020304" pitchFamily="18" charset="0"/>
                <a:cs typeface="Times New Roman" panose="02020603050405020304" pitchFamily="18" charset="0"/>
              </a:rPr>
              <a:t>.</a:t>
            </a:r>
          </a:p>
          <a:p>
            <a:pPr marL="285750" indent="-285750">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Higher </a:t>
            </a:r>
            <a:r>
              <a:rPr lang="en-IN" sz="2400" dirty="0">
                <a:latin typeface="Times New Roman" panose="02020603050405020304" pitchFamily="18" charset="0"/>
                <a:cs typeface="Times New Roman" panose="02020603050405020304" pitchFamily="18" charset="0"/>
              </a:rPr>
              <a:t>the confidence score, fatter the box is drawn.</a:t>
            </a:r>
            <a:br>
              <a:rPr lang="en-IN" sz="2400" dirty="0">
                <a:latin typeface="Times New Roman" panose="02020603050405020304" pitchFamily="18" charset="0"/>
                <a:cs typeface="Times New Roman" panose="02020603050405020304" pitchFamily="18" charset="0"/>
              </a:rPr>
            </a:br>
            <a:r>
              <a:rPr lang="en-IN" sz="2400" dirty="0">
                <a:latin typeface="Times New Roman" panose="02020603050405020304" pitchFamily="18" charset="0"/>
                <a:cs typeface="Times New Roman" panose="02020603050405020304" pitchFamily="18" charset="0"/>
              </a:rPr>
              <a:t>For each box, it predicts a class.</a:t>
            </a:r>
            <a:endParaRPr lang="en-IN"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2400" y="1"/>
            <a:ext cx="9448800" cy="685800"/>
          </a:xfrm>
        </p:spPr>
        <p:txBody>
          <a:bodyPr>
            <a:normAutofit/>
          </a:bodyPr>
          <a:lstStyle/>
          <a:p>
            <a:pPr algn="l"/>
            <a:r>
              <a:rPr lang="en-IN" sz="2800" b="1" dirty="0" smtClean="0">
                <a:latin typeface="Times New Roman" panose="02020603050405020304" pitchFamily="18" charset="0"/>
                <a:cs typeface="Times New Roman" panose="02020603050405020304" pitchFamily="18" charset="0"/>
              </a:rPr>
              <a:t>YOLO Code Snippet</a:t>
            </a:r>
            <a:endParaRPr lang="en-IN" sz="2800" b="1" dirty="0">
              <a:latin typeface="Times New Roman" panose="02020603050405020304" pitchFamily="18" charset="0"/>
              <a:cs typeface="Times New Roman" panose="02020603050405020304" pitchFamily="18" charset="0"/>
            </a:endParaRPr>
          </a:p>
        </p:txBody>
      </p:sp>
      <p:pic>
        <p:nvPicPr>
          <p:cNvPr id="5"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334102" cy="4230944"/>
          </a:xfrm>
        </p:spPr>
      </p:pic>
      <p:sp>
        <p:nvSpPr>
          <p:cNvPr id="7" name="TextBox 6"/>
          <p:cNvSpPr txBox="1"/>
          <p:nvPr/>
        </p:nvSpPr>
        <p:spPr>
          <a:xfrm>
            <a:off x="1" y="5029200"/>
            <a:ext cx="9144000" cy="1938992"/>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--input  : The path to the </a:t>
            </a:r>
            <a:r>
              <a:rPr lang="en-IN" sz="2000" i="1" dirty="0">
                <a:latin typeface="Times New Roman" panose="02020603050405020304" pitchFamily="18" charset="0"/>
                <a:cs typeface="Times New Roman" panose="02020603050405020304" pitchFamily="18" charset="0"/>
              </a:rPr>
              <a:t>input</a:t>
            </a:r>
            <a:r>
              <a:rPr lang="en-IN" sz="2000" dirty="0">
                <a:latin typeface="Times New Roman" panose="02020603050405020304" pitchFamily="18" charset="0"/>
                <a:cs typeface="Times New Roman" panose="02020603050405020304" pitchFamily="18" charset="0"/>
              </a:rPr>
              <a:t> video file.</a:t>
            </a:r>
          </a:p>
          <a:p>
            <a:r>
              <a:rPr lang="en-IN" sz="2000" dirty="0">
                <a:latin typeface="Times New Roman" panose="02020603050405020304" pitchFamily="18" charset="0"/>
                <a:cs typeface="Times New Roman" panose="02020603050405020304" pitchFamily="18" charset="0"/>
              </a:rPr>
              <a:t>--output : Our path to the </a:t>
            </a:r>
            <a:r>
              <a:rPr lang="en-IN" sz="2000" i="1" dirty="0">
                <a:latin typeface="Times New Roman" panose="02020603050405020304" pitchFamily="18" charset="0"/>
                <a:cs typeface="Times New Roman" panose="02020603050405020304" pitchFamily="18" charset="0"/>
              </a:rPr>
              <a:t>output</a:t>
            </a:r>
            <a:r>
              <a:rPr lang="en-IN" sz="2000" dirty="0">
                <a:latin typeface="Times New Roman" panose="02020603050405020304" pitchFamily="18" charset="0"/>
                <a:cs typeface="Times New Roman" panose="02020603050405020304" pitchFamily="18" charset="0"/>
              </a:rPr>
              <a:t> video file.</a:t>
            </a:r>
          </a:p>
          <a:p>
            <a:r>
              <a:rPr lang="en-IN" sz="2000" dirty="0">
                <a:latin typeface="Times New Roman" panose="02020603050405020304" pitchFamily="18" charset="0"/>
                <a:cs typeface="Times New Roman" panose="02020603050405020304" pitchFamily="18" charset="0"/>
              </a:rPr>
              <a:t>--yolo : The base path to the YOLO directory. </a:t>
            </a:r>
          </a:p>
          <a:p>
            <a:r>
              <a:rPr lang="en-IN" sz="2000" dirty="0">
                <a:latin typeface="Times New Roman" panose="02020603050405020304" pitchFamily="18" charset="0"/>
                <a:cs typeface="Times New Roman" panose="02020603050405020304" pitchFamily="18" charset="0"/>
              </a:rPr>
              <a:t>--confidence : Minimum probability to filter weak detections. We have taken default value of 50%. </a:t>
            </a:r>
          </a:p>
          <a:p>
            <a:endParaRPr lang="en-IN"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 y="228600"/>
            <a:ext cx="8915400" cy="298543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We use YOLO trained on the COCO dataset</a:t>
            </a:r>
            <a:r>
              <a:rPr lang="en-IN" sz="2400" dirty="0" smtClean="0">
                <a:latin typeface="Times New Roman" panose="02020603050405020304" pitchFamily="18" charset="0"/>
                <a:cs typeface="Times New Roman" panose="02020603050405020304" pitchFamily="18" charset="0"/>
              </a:rPr>
              <a:t>.</a:t>
            </a:r>
          </a:p>
          <a:p>
            <a:pPr marL="342900" indent="-34290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The </a:t>
            </a:r>
            <a:r>
              <a:rPr lang="en-IN" sz="2400" b="1" dirty="0">
                <a:latin typeface="Times New Roman" panose="02020603050405020304" pitchFamily="18" charset="0"/>
                <a:cs typeface="Times New Roman" panose="02020603050405020304" pitchFamily="18" charset="0"/>
              </a:rPr>
              <a:t>COCO dataset</a:t>
            </a:r>
            <a:r>
              <a:rPr lang="en-IN" sz="2400" dirty="0">
                <a:latin typeface="Times New Roman" panose="02020603050405020304" pitchFamily="18" charset="0"/>
                <a:cs typeface="Times New Roman" panose="02020603050405020304" pitchFamily="18" charset="0"/>
              </a:rPr>
              <a:t> is an excellent object detection </a:t>
            </a:r>
            <a:r>
              <a:rPr lang="en-IN" sz="2400" b="1" dirty="0">
                <a:latin typeface="Times New Roman" panose="02020603050405020304" pitchFamily="18" charset="0"/>
                <a:cs typeface="Times New Roman" panose="02020603050405020304" pitchFamily="18" charset="0"/>
              </a:rPr>
              <a:t>dataset</a:t>
            </a:r>
            <a:r>
              <a:rPr lang="en-IN" sz="2400" dirty="0">
                <a:latin typeface="Times New Roman" panose="02020603050405020304" pitchFamily="18" charset="0"/>
                <a:cs typeface="Times New Roman" panose="02020603050405020304" pitchFamily="18" charset="0"/>
              </a:rPr>
              <a:t> with 80 classes, 80,000 training images and 40,000 validation images.</a:t>
            </a:r>
            <a:r>
              <a:rPr lang="en-IN" sz="2400" dirty="0" smtClean="0">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rPr>
              <a:t>The </a:t>
            </a:r>
            <a:r>
              <a:rPr lang="en-IN" sz="2400" dirty="0">
                <a:latin typeface="Times New Roman" panose="02020603050405020304" pitchFamily="18" charset="0"/>
                <a:cs typeface="Times New Roman" panose="02020603050405020304" pitchFamily="18" charset="0"/>
              </a:rPr>
              <a:t>COCO dataset consists of 80 labels, including cell phone.</a:t>
            </a:r>
          </a:p>
          <a:p>
            <a:pPr marL="342900" indent="-342900">
              <a:lnSpc>
                <a:spcPct val="200000"/>
              </a:lnSpc>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p:txBody>
      </p:sp>
      <p:pic>
        <p:nvPicPr>
          <p:cNvPr id="12"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895600"/>
            <a:ext cx="9142830" cy="990600"/>
          </a:xfrm>
        </p:spPr>
      </p:pic>
      <p:sp>
        <p:nvSpPr>
          <p:cNvPr id="13" name="Rectangle 12"/>
          <p:cNvSpPr/>
          <p:nvPr/>
        </p:nvSpPr>
        <p:spPr>
          <a:xfrm>
            <a:off x="0" y="4114800"/>
            <a:ext cx="8915400" cy="830997"/>
          </a:xfrm>
          <a:prstGeom prst="rect">
            <a:avLst/>
          </a:prstGeom>
        </p:spPr>
        <p:txBody>
          <a:bodyPr wrap="square">
            <a:spAutoFit/>
          </a:bodyPr>
          <a:lstStyle/>
          <a:p>
            <a:pPr>
              <a:buFont typeface="Wingdings" pitchFamily="2" charset="2"/>
              <a:buChar char="Ø"/>
            </a:pPr>
            <a:r>
              <a:rPr lang="en-IN" sz="2400" dirty="0" smtClean="0">
                <a:latin typeface="Times New Roman" panose="02020603050405020304" pitchFamily="18" charset="0"/>
                <a:cs typeface="Times New Roman" panose="02020603050405020304" pitchFamily="18" charset="0"/>
              </a:rPr>
              <a:t>We capture frame by frame from the input video by grabbing frame one at a time.</a:t>
            </a:r>
            <a:endParaRPr lang="en-US" sz="24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05400"/>
            <a:ext cx="9144000" cy="1371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0" y="1"/>
            <a:ext cx="9144000" cy="762000"/>
          </a:xfrm>
        </p:spPr>
        <p:txBody>
          <a:bodyPr>
            <a:normAutofit/>
          </a:bodyPr>
          <a:lstStyle/>
          <a:p>
            <a:pPr>
              <a:buNone/>
            </a:pPr>
            <a:endParaRPr lang="en-IN" sz="2200" dirty="0" smtClean="0">
              <a:latin typeface="Times New Roman" panose="02020603050405020304" pitchFamily="18" charset="0"/>
              <a:cs typeface="Times New Roman" panose="02020603050405020304" pitchFamily="18" charset="0"/>
            </a:endParaRPr>
          </a:p>
          <a:p>
            <a:pPr marL="0" indent="0">
              <a:buNone/>
            </a:pPr>
            <a:endParaRPr lang="en-IN" sz="22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0" y="0"/>
            <a:ext cx="9144000" cy="4847481"/>
          </a:xfrm>
          <a:prstGeom prst="rect">
            <a:avLst/>
          </a:prstGeom>
          <a:noFill/>
        </p:spPr>
        <p:txBody>
          <a:bodyPr wrap="square" rtlCol="0">
            <a:spAutoFit/>
          </a:bodyPr>
          <a:lstStyle/>
          <a:p>
            <a:pPr>
              <a:lnSpc>
                <a:spcPct val="150000"/>
              </a:lnSpc>
            </a:pPr>
            <a:r>
              <a:rPr lang="en-IN" sz="2400" dirty="0" smtClean="0">
                <a:latin typeface="Times New Roman" panose="02020603050405020304" pitchFamily="18" charset="0"/>
                <a:cs typeface="Times New Roman" panose="02020603050405020304" pitchFamily="18" charset="0"/>
              </a:rPr>
              <a:t>The following </a:t>
            </a:r>
            <a:r>
              <a:rPr lang="en-IN" sz="2400" dirty="0">
                <a:latin typeface="Times New Roman" panose="02020603050405020304" pitchFamily="18" charset="0"/>
                <a:cs typeface="Times New Roman" panose="02020603050405020304" pitchFamily="18" charset="0"/>
              </a:rPr>
              <a:t>lists include:</a:t>
            </a:r>
          </a:p>
          <a:p>
            <a:pPr marL="28575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boxes : Our bounding boxes around the object.</a:t>
            </a:r>
          </a:p>
          <a:p>
            <a:pPr marL="285750" indent="-285750">
              <a:lnSpc>
                <a:spcPct val="150000"/>
              </a:lnSpc>
              <a:buFont typeface="Wingdings" panose="05000000000000000000" pitchFamily="2" charset="2"/>
              <a:buChar char="Ø"/>
            </a:pPr>
            <a:r>
              <a:rPr lang="en-IN" sz="2400" dirty="0">
                <a:latin typeface="Times New Roman" panose="02020603050405020304" pitchFamily="18" charset="0"/>
                <a:cs typeface="Times New Roman" panose="02020603050405020304" pitchFamily="18" charset="0"/>
              </a:rPr>
              <a:t>confidences : The confidence value that YOLO assigns to an object. Lower confidence values indicate that the object might not be what the network thinks it is. We filter out objects that don’t meet 50% confidence.</a:t>
            </a:r>
          </a:p>
          <a:p>
            <a:pPr marL="285750" indent="-285750">
              <a:lnSpc>
                <a:spcPct val="150000"/>
              </a:lnSpc>
              <a:buFont typeface="Wingdings" panose="05000000000000000000" pitchFamily="2" charset="2"/>
              <a:buChar char="Ø"/>
            </a:pPr>
            <a:r>
              <a:rPr lang="en-IN" sz="2400" dirty="0" err="1">
                <a:latin typeface="Times New Roman" panose="02020603050405020304" pitchFamily="18" charset="0"/>
                <a:cs typeface="Times New Roman" panose="02020603050405020304" pitchFamily="18" charset="0"/>
              </a:rPr>
              <a:t>classIDs</a:t>
            </a:r>
            <a:r>
              <a:rPr lang="en-IN" sz="2400" dirty="0">
                <a:latin typeface="Times New Roman" panose="02020603050405020304" pitchFamily="18" charset="0"/>
                <a:cs typeface="Times New Roman" panose="02020603050405020304" pitchFamily="18" charset="0"/>
              </a:rPr>
              <a:t>  : The detected object’s class label.</a:t>
            </a:r>
          </a:p>
          <a:p>
            <a:pPr>
              <a:lnSpc>
                <a:spcPct val="150000"/>
              </a:lnSpc>
            </a:pPr>
            <a:endParaRPr lang="en-IN" sz="1900" dirty="0">
              <a:latin typeface="Times New Roman" panose="02020603050405020304" pitchFamily="18" charset="0"/>
              <a:cs typeface="Times New Roman" panose="02020603050405020304" pitchFamily="18" charset="0"/>
            </a:endParaRPr>
          </a:p>
          <a:p>
            <a:pPr>
              <a:lnSpc>
                <a:spcPct val="150000"/>
              </a:lnSpc>
            </a:pPr>
            <a:endParaRPr lang="en-IN" sz="1900" dirty="0"/>
          </a:p>
        </p:txBody>
      </p:sp>
      <p:pic>
        <p:nvPicPr>
          <p:cNvPr id="9"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38600"/>
            <a:ext cx="8991600" cy="136953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1883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We take bounding boxes with confidence score greater or equal to 50 percent only and thus we are predicting coordinates of the boxes by the below code.</a:t>
            </a:r>
          </a:p>
          <a:p>
            <a:pPr marL="342900" indent="-342900">
              <a:lnSpc>
                <a:spcPct val="150000"/>
              </a:lnSpc>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We do this for each frame of input video and display the objects bounded by a box with confidence and label </a:t>
            </a:r>
            <a:endParaRPr lang="en-IN"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0" y="4648200"/>
            <a:ext cx="9144000" cy="400110"/>
          </a:xfrm>
          <a:prstGeom prst="rect">
            <a:avLst/>
          </a:prstGeom>
        </p:spPr>
        <p:txBody>
          <a:bodyPr wrap="square">
            <a:spAutoFit/>
          </a:bodyPr>
          <a:lstStyle/>
          <a:p>
            <a:pPr marL="285750" indent="-285750">
              <a:buFont typeface="Wingdings" panose="05000000000000000000" pitchFamily="2" charset="2"/>
              <a:buChar char="Ø"/>
            </a:pPr>
            <a:r>
              <a:rPr lang="en-IN" sz="2000" dirty="0" smtClean="0">
                <a:latin typeface="Times New Roman" panose="02020603050405020304" pitchFamily="18" charset="0"/>
                <a:cs typeface="Times New Roman" panose="02020603050405020304" pitchFamily="18" charset="0"/>
              </a:rPr>
              <a:t>Printing out estimates of how long it will take to process video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 y="5334000"/>
            <a:ext cx="9139383" cy="762000"/>
          </a:xfrm>
          <a:prstGeom prst="rect">
            <a:avLst/>
          </a:prstGeom>
        </p:spPr>
      </p:pic>
      <p:pic>
        <p:nvPicPr>
          <p:cNvPr id="9" name="Picture 2"/>
          <p:cNvPicPr>
            <a:picLocks noChangeAspect="1" noChangeArrowheads="1"/>
          </p:cNvPicPr>
          <p:nvPr/>
        </p:nvPicPr>
        <p:blipFill>
          <a:blip r:embed="rId4"/>
          <a:srcRect/>
          <a:stretch>
            <a:fillRect/>
          </a:stretch>
        </p:blipFill>
        <p:spPr bwMode="auto">
          <a:xfrm>
            <a:off x="0" y="1918293"/>
            <a:ext cx="8686800" cy="2501307"/>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itle 1"/>
          <p:cNvSpPr>
            <a:spLocks noGrp="1"/>
          </p:cNvSpPr>
          <p:nvPr>
            <p:ph type="title"/>
          </p:nvPr>
        </p:nvSpPr>
        <p:spPr>
          <a:xfrm>
            <a:off x="381000" y="381000"/>
            <a:ext cx="8422944" cy="696036"/>
          </a:xfrm>
        </p:spPr>
        <p:txBody>
          <a:bodyPr>
            <a:noAutofit/>
          </a:bodyPr>
          <a:lstStyle/>
          <a:p>
            <a:pPr algn="just"/>
            <a:r>
              <a:rPr lang="en-IN" sz="3600" b="1" dirty="0" smtClean="0">
                <a:latin typeface="Times New Roman" pitchFamily="18" charset="0"/>
                <a:cs typeface="Times New Roman" pitchFamily="18" charset="0"/>
              </a:rPr>
              <a:t>Implementation</a:t>
            </a:r>
            <a:r>
              <a:rPr lang="en-US" sz="3600" dirty="0" smtClean="0"/>
              <a:t/>
            </a:r>
            <a:br>
              <a:rPr lang="en-US" sz="3600" dirty="0" smtClean="0"/>
            </a:br>
            <a:endParaRPr lang="en-IN" sz="3600" dirty="0"/>
          </a:p>
        </p:txBody>
      </p:sp>
      <p:sp>
        <p:nvSpPr>
          <p:cNvPr id="5" name="Content Placeholder 2"/>
          <p:cNvSpPr>
            <a:spLocks noGrp="1"/>
          </p:cNvSpPr>
          <p:nvPr>
            <p:ph idx="1"/>
          </p:nvPr>
        </p:nvSpPr>
        <p:spPr>
          <a:xfrm>
            <a:off x="152400" y="838200"/>
            <a:ext cx="8610600" cy="5715000"/>
          </a:xfrm>
        </p:spPr>
        <p:txBody>
          <a:bodyPr>
            <a:noAutofit/>
          </a:bodyPr>
          <a:lstStyle/>
          <a:p>
            <a:pPr algn="just">
              <a:lnSpc>
                <a:spcPct val="100000"/>
              </a:lnSpc>
            </a:pPr>
            <a:r>
              <a:rPr lang="en-IN" sz="2200" b="1" dirty="0" smtClean="0">
                <a:latin typeface="Times New Roman" pitchFamily="18" charset="0"/>
                <a:cs typeface="Times New Roman" pitchFamily="18" charset="0"/>
              </a:rPr>
              <a:t>Module1 :</a:t>
            </a:r>
            <a:r>
              <a:rPr lang="en-US" sz="2200" b="1" dirty="0" smtClean="0">
                <a:latin typeface="Times New Roman" pitchFamily="18" charset="0"/>
                <a:cs typeface="Times New Roman" pitchFamily="18" charset="0"/>
              </a:rPr>
              <a:t> Facial behavior detection</a:t>
            </a:r>
          </a:p>
          <a:p>
            <a:pPr algn="just">
              <a:lnSpc>
                <a:spcPct val="100000"/>
              </a:lnSpc>
              <a:buNone/>
            </a:pPr>
            <a:r>
              <a:rPr lang="en-IN" sz="2200" b="1"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To detect the face by using camera and identify head bend, yawning or drowsiness(eyes closed) using facial landmark algorithm. Also alerts will be sent to the node </a:t>
            </a:r>
            <a:r>
              <a:rPr lang="en-IN" sz="2200" dirty="0" err="1" smtClean="0">
                <a:latin typeface="Times New Roman" pitchFamily="18" charset="0"/>
                <a:cs typeface="Times New Roman" pitchFamily="18" charset="0"/>
              </a:rPr>
              <a:t>mcu</a:t>
            </a:r>
            <a:r>
              <a:rPr lang="en-IN" sz="2200" dirty="0" smtClean="0">
                <a:latin typeface="Times New Roman" pitchFamily="18" charset="0"/>
                <a:cs typeface="Times New Roman" pitchFamily="18" charset="0"/>
              </a:rPr>
              <a:t> serially.</a:t>
            </a:r>
          </a:p>
          <a:p>
            <a:pPr algn="just">
              <a:lnSpc>
                <a:spcPct val="100000"/>
              </a:lnSpc>
            </a:pPr>
            <a:r>
              <a:rPr lang="en-IN" sz="2200" b="1" dirty="0" smtClean="0">
                <a:latin typeface="Times New Roman" pitchFamily="18" charset="0"/>
                <a:cs typeface="Times New Roman" pitchFamily="18" charset="0"/>
              </a:rPr>
              <a:t>Module 2 : Object detection</a:t>
            </a:r>
          </a:p>
          <a:p>
            <a:pPr algn="just">
              <a:lnSpc>
                <a:spcPct val="100000"/>
              </a:lnSpc>
              <a:buNone/>
            </a:pPr>
            <a:r>
              <a:rPr lang="en-IN" sz="2200" b="1"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To detect the object which is mainly cell phone in our project, we have used YOLO object detection algorithm.</a:t>
            </a:r>
            <a:endParaRPr lang="en-IN" sz="2200" b="1" dirty="0" smtClean="0">
              <a:latin typeface="Times New Roman" pitchFamily="18" charset="0"/>
              <a:cs typeface="Times New Roman" pitchFamily="18" charset="0"/>
            </a:endParaRPr>
          </a:p>
          <a:p>
            <a:pPr algn="just">
              <a:lnSpc>
                <a:spcPct val="100000"/>
              </a:lnSpc>
            </a:pPr>
            <a:r>
              <a:rPr lang="en-IN" sz="2200" b="1" dirty="0" smtClean="0">
                <a:latin typeface="Times New Roman" pitchFamily="18" charset="0"/>
                <a:cs typeface="Times New Roman" pitchFamily="18" charset="0"/>
              </a:rPr>
              <a:t>Module 3 : </a:t>
            </a:r>
            <a:r>
              <a:rPr lang="en-IN" sz="2200" b="1" dirty="0" smtClean="0">
                <a:latin typeface="Times New Roman" pitchFamily="18" charset="0"/>
                <a:cs typeface="Times New Roman" pitchFamily="18" charset="0"/>
              </a:rPr>
              <a:t>Buzzer and LED</a:t>
            </a:r>
            <a:endParaRPr lang="en-IN" sz="2200" b="1" dirty="0" smtClean="0">
              <a:latin typeface="Times New Roman" pitchFamily="18" charset="0"/>
              <a:cs typeface="Times New Roman" pitchFamily="18" charset="0"/>
            </a:endParaRPr>
          </a:p>
          <a:p>
            <a:pPr algn="just">
              <a:lnSpc>
                <a:spcPct val="100000"/>
              </a:lnSpc>
              <a:buNone/>
            </a:pPr>
            <a:r>
              <a:rPr lang="en-IN" sz="2200" b="1"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Once the student is detected using cell phone, buzzer is activated and a beep sound is </a:t>
            </a:r>
            <a:r>
              <a:rPr lang="en-IN" sz="2200" dirty="0" smtClean="0">
                <a:latin typeface="Times New Roman" pitchFamily="18" charset="0"/>
                <a:cs typeface="Times New Roman" pitchFamily="18" charset="0"/>
              </a:rPr>
              <a:t>heard and even led light is on.</a:t>
            </a:r>
            <a:endParaRPr lang="en-IN" sz="2200" dirty="0" smtClean="0">
              <a:latin typeface="Times New Roman" pitchFamily="18" charset="0"/>
              <a:cs typeface="Times New Roman" pitchFamily="18" charset="0"/>
            </a:endParaRPr>
          </a:p>
          <a:p>
            <a:pPr algn="just">
              <a:lnSpc>
                <a:spcPct val="100000"/>
              </a:lnSpc>
            </a:pPr>
            <a:r>
              <a:rPr lang="en-IN" sz="2200" b="1" dirty="0" smtClean="0">
                <a:latin typeface="Times New Roman" pitchFamily="18" charset="0"/>
                <a:cs typeface="Times New Roman" pitchFamily="18" charset="0"/>
              </a:rPr>
              <a:t>Module 4 : Message alert</a:t>
            </a:r>
          </a:p>
          <a:p>
            <a:pPr algn="just">
              <a:lnSpc>
                <a:spcPct val="100000"/>
              </a:lnSpc>
              <a:buNone/>
            </a:pPr>
            <a:r>
              <a:rPr lang="en-IN" sz="2200" b="1" dirty="0" smtClean="0">
                <a:latin typeface="Times New Roman" pitchFamily="18" charset="0"/>
                <a:cs typeface="Times New Roman" pitchFamily="18" charset="0"/>
              </a:rPr>
              <a:t>     </a:t>
            </a:r>
            <a:r>
              <a:rPr lang="en-IN" sz="2200" dirty="0" smtClean="0">
                <a:latin typeface="Times New Roman" pitchFamily="18" charset="0"/>
                <a:cs typeface="Times New Roman" pitchFamily="18" charset="0"/>
              </a:rPr>
              <a:t>Telegram message is sent to the teacher intimating the usage of mobile phone by the student or if student is drowsing in the class.</a:t>
            </a:r>
          </a:p>
          <a:p>
            <a:pPr>
              <a:lnSpc>
                <a:spcPct val="100000"/>
              </a:lnSpc>
            </a:pPr>
            <a:endParaRPr lang="en-IN" sz="2200" dirty="0" smtClean="0"/>
          </a:p>
          <a:p>
            <a:pPr>
              <a:lnSpc>
                <a:spcPct val="100000"/>
              </a:lnSpc>
            </a:pPr>
            <a:endParaRPr lang="en-IN"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2819400"/>
            <a:ext cx="8229600" cy="4525963"/>
          </a:xfrm>
        </p:spPr>
        <p:txBody>
          <a:bodyPr>
            <a:normAutofit/>
          </a:bodyPr>
          <a:lstStyle/>
          <a:p>
            <a:pPr algn="ctr">
              <a:buNone/>
            </a:pPr>
            <a:r>
              <a:rPr lang="en-IN" sz="8000" b="1" dirty="0" smtClean="0">
                <a:latin typeface="Times New Roman" pitchFamily="18" charset="0"/>
                <a:cs typeface="Times New Roman" pitchFamily="18" charset="0"/>
              </a:rPr>
              <a:t>DEMO</a:t>
            </a:r>
            <a:endParaRPr lang="en-US" sz="8000" b="1"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Rectangle 3"/>
          <p:cNvSpPr/>
          <p:nvPr/>
        </p:nvSpPr>
        <p:spPr>
          <a:xfrm>
            <a:off x="457200" y="533400"/>
            <a:ext cx="4572000" cy="954107"/>
          </a:xfrm>
          <a:prstGeom prst="rect">
            <a:avLst/>
          </a:prstGeom>
        </p:spPr>
        <p:txBody>
          <a:bodyPr>
            <a:spAutoFit/>
          </a:bodyPr>
          <a:lstStyle/>
          <a:p>
            <a:r>
              <a:rPr lang="en-US" sz="2800" b="1" dirty="0" smtClean="0">
                <a:latin typeface="Times New Roman" pitchFamily="18" charset="0"/>
                <a:cs typeface="Times New Roman" pitchFamily="18" charset="0"/>
              </a:rPr>
              <a:t>Objectives</a:t>
            </a:r>
            <a:br>
              <a:rPr lang="en-US" sz="2800" b="1" dirty="0" smtClean="0">
                <a:latin typeface="Times New Roman" pitchFamily="18" charset="0"/>
                <a:cs typeface="Times New Roman" pitchFamily="18" charset="0"/>
              </a:rPr>
            </a:br>
            <a:endParaRPr lang="en-US" sz="2800" dirty="0"/>
          </a:p>
        </p:txBody>
      </p:sp>
      <p:sp>
        <p:nvSpPr>
          <p:cNvPr id="1048609" name="Rectangle 1"/>
          <p:cNvSpPr>
            <a:spLocks noChangeArrowheads="1"/>
          </p:cNvSpPr>
          <p:nvPr/>
        </p:nvSpPr>
        <p:spPr bwMode="auto">
          <a:xfrm>
            <a:off x="762000" y="1575941"/>
            <a:ext cx="7772400" cy="175432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50000"/>
              </a:lnSpc>
              <a:spcBef>
                <a:spcPct val="0"/>
              </a:spcBef>
              <a:spcAft>
                <a:spcPct val="0"/>
              </a:spcAft>
              <a:buClrTx/>
              <a:buSzTx/>
              <a:buFontTx/>
              <a:buChar char="•"/>
              <a:tabLst>
                <a:tab pos="360363" algn="l"/>
                <a:tab pos="3619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To minimize the traditional observation process by tutor.</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360363" algn="l"/>
                <a:tab pos="3619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To solve the issue of using phone in restricted areas.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tab pos="360363" algn="l"/>
                <a:tab pos="3619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To design a system that is functional in any institute.</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Rectangle 3"/>
          <p:cNvSpPr/>
          <p:nvPr/>
        </p:nvSpPr>
        <p:spPr>
          <a:xfrm>
            <a:off x="2362200" y="228600"/>
            <a:ext cx="4572000" cy="1200329"/>
          </a:xfrm>
          <a:prstGeom prst="rect">
            <a:avLst/>
          </a:prstGeom>
        </p:spPr>
        <p:txBody>
          <a:bodyPr>
            <a:spAutoFit/>
          </a:bodyPr>
          <a:lstStyle/>
          <a:p>
            <a:pPr algn="ctr"/>
            <a:r>
              <a:rPr lang="en-US" sz="3600" b="1" dirty="0" smtClean="0">
                <a:latin typeface="Times New Roman" pitchFamily="18" charset="0"/>
                <a:cs typeface="Times New Roman" pitchFamily="18" charset="0"/>
              </a:rPr>
              <a:t>Results</a:t>
            </a:r>
            <a:r>
              <a:rPr lang="en-US" sz="3600" dirty="0" smtClean="0">
                <a:latin typeface="Times New Roman" pitchFamily="18" charset="0"/>
                <a:cs typeface="Times New Roman" pitchFamily="18" charset="0"/>
              </a:rPr>
              <a:t> </a:t>
            </a:r>
            <a:br>
              <a:rPr lang="en-US" sz="3600" dirty="0" smtClean="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pic>
        <p:nvPicPr>
          <p:cNvPr id="4" name="Picture 3"/>
          <p:cNvPicPr/>
          <p:nvPr/>
        </p:nvPicPr>
        <p:blipFill>
          <a:blip r:embed="rId2"/>
          <a:srcRect r="6936" b="26694"/>
          <a:stretch>
            <a:fillRect/>
          </a:stretch>
        </p:blipFill>
        <p:spPr bwMode="auto">
          <a:xfrm>
            <a:off x="1371600" y="914400"/>
            <a:ext cx="6477000" cy="2514600"/>
          </a:xfrm>
          <a:prstGeom prst="rect">
            <a:avLst/>
          </a:prstGeom>
          <a:noFill/>
          <a:ln w="9525">
            <a:noFill/>
            <a:miter lim="800000"/>
            <a:headEnd/>
            <a:tailEnd/>
          </a:ln>
        </p:spPr>
      </p:pic>
      <p:pic>
        <p:nvPicPr>
          <p:cNvPr id="5" name="Picture 4"/>
          <p:cNvPicPr/>
          <p:nvPr/>
        </p:nvPicPr>
        <p:blipFill>
          <a:blip r:embed="rId3"/>
          <a:srcRect r="5606" b="26694"/>
          <a:stretch>
            <a:fillRect/>
          </a:stretch>
        </p:blipFill>
        <p:spPr bwMode="auto">
          <a:xfrm>
            <a:off x="1371600" y="3886200"/>
            <a:ext cx="6400800" cy="2667000"/>
          </a:xfrm>
          <a:prstGeom prst="rect">
            <a:avLst/>
          </a:prstGeom>
          <a:noFill/>
          <a:ln w="9525">
            <a:noFill/>
            <a:miter lim="800000"/>
            <a:headEnd/>
            <a:tailEnd/>
          </a:ln>
        </p:spPr>
      </p:pic>
      <p:sp>
        <p:nvSpPr>
          <p:cNvPr id="6" name="TextBox 5"/>
          <p:cNvSpPr txBox="1"/>
          <p:nvPr/>
        </p:nvSpPr>
        <p:spPr>
          <a:xfrm>
            <a:off x="2362200" y="3429000"/>
            <a:ext cx="46482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8 : Drowsiness alert</a:t>
            </a:r>
            <a:endParaRPr lang="en-US" dirty="0">
              <a:latin typeface="Times New Roman" pitchFamily="18" charset="0"/>
              <a:cs typeface="Times New Roman" pitchFamily="18" charset="0"/>
            </a:endParaRPr>
          </a:p>
        </p:txBody>
      </p:sp>
      <p:sp>
        <p:nvSpPr>
          <p:cNvPr id="7" name="TextBox 6"/>
          <p:cNvSpPr txBox="1"/>
          <p:nvPr/>
        </p:nvSpPr>
        <p:spPr>
          <a:xfrm>
            <a:off x="2514600" y="6488668"/>
            <a:ext cx="44196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9 : Yawn alert</a:t>
            </a:r>
            <a:endParaRPr lang="en-US"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r="37296" b="26180"/>
          <a:stretch>
            <a:fillRect/>
          </a:stretch>
        </p:blipFill>
        <p:spPr bwMode="auto">
          <a:xfrm>
            <a:off x="1143000" y="152400"/>
            <a:ext cx="6629400" cy="2895600"/>
          </a:xfrm>
          <a:prstGeom prst="rect">
            <a:avLst/>
          </a:prstGeom>
          <a:noFill/>
          <a:ln w="9525">
            <a:noFill/>
            <a:miter lim="800000"/>
            <a:headEnd/>
            <a:tailEnd/>
          </a:ln>
        </p:spPr>
      </p:pic>
      <p:pic>
        <p:nvPicPr>
          <p:cNvPr id="5" name="Picture 4"/>
          <p:cNvPicPr/>
          <p:nvPr/>
        </p:nvPicPr>
        <p:blipFill>
          <a:blip r:embed="rId3"/>
          <a:srcRect r="46820" b="24330"/>
          <a:stretch>
            <a:fillRect/>
          </a:stretch>
        </p:blipFill>
        <p:spPr bwMode="auto">
          <a:xfrm>
            <a:off x="1219200" y="3657600"/>
            <a:ext cx="6477000" cy="2895600"/>
          </a:xfrm>
          <a:prstGeom prst="rect">
            <a:avLst/>
          </a:prstGeom>
          <a:noFill/>
          <a:ln w="9525">
            <a:noFill/>
            <a:miter lim="800000"/>
            <a:headEnd/>
            <a:tailEnd/>
          </a:ln>
        </p:spPr>
      </p:pic>
      <p:sp>
        <p:nvSpPr>
          <p:cNvPr id="6" name="TextBox 5"/>
          <p:cNvSpPr txBox="1"/>
          <p:nvPr/>
        </p:nvSpPr>
        <p:spPr>
          <a:xfrm>
            <a:off x="1981200" y="3200400"/>
            <a:ext cx="48006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10 : Cell phone detection</a:t>
            </a:r>
            <a:endParaRPr lang="en-US" dirty="0">
              <a:latin typeface="Times New Roman" pitchFamily="18" charset="0"/>
              <a:cs typeface="Times New Roman" pitchFamily="18" charset="0"/>
            </a:endParaRPr>
          </a:p>
        </p:txBody>
      </p:sp>
      <p:sp>
        <p:nvSpPr>
          <p:cNvPr id="7" name="TextBox 6"/>
          <p:cNvSpPr txBox="1"/>
          <p:nvPr/>
        </p:nvSpPr>
        <p:spPr>
          <a:xfrm>
            <a:off x="2514600" y="6488668"/>
            <a:ext cx="44196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11 : Book detection</a:t>
            </a:r>
            <a:endParaRPr lang="en-US" dirty="0">
              <a:latin typeface="Times New Roman" pitchFamily="18" charset="0"/>
              <a:cs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r="43353" b="23988"/>
          <a:stretch>
            <a:fillRect/>
          </a:stretch>
        </p:blipFill>
        <p:spPr bwMode="auto">
          <a:xfrm>
            <a:off x="1752600" y="685800"/>
            <a:ext cx="5334000" cy="3733800"/>
          </a:xfrm>
          <a:prstGeom prst="rect">
            <a:avLst/>
          </a:prstGeom>
          <a:noFill/>
          <a:ln w="9525">
            <a:noFill/>
            <a:miter lim="800000"/>
            <a:headEnd/>
            <a:tailEnd/>
          </a:ln>
        </p:spPr>
      </p:pic>
      <p:sp>
        <p:nvSpPr>
          <p:cNvPr id="5" name="TextBox 4"/>
          <p:cNvSpPr txBox="1"/>
          <p:nvPr/>
        </p:nvSpPr>
        <p:spPr>
          <a:xfrm>
            <a:off x="2514600" y="4495800"/>
            <a:ext cx="40386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12 : Water bottle detection</a:t>
            </a:r>
            <a:endParaRPr lang="en-US"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_2020-08-16-17-34-09-229_org.telegram.messenger.jpg"/>
          <p:cNvPicPr>
            <a:picLocks noChangeAspect="1"/>
          </p:cNvPicPr>
          <p:nvPr/>
        </p:nvPicPr>
        <p:blipFill>
          <a:blip r:embed="rId2" cstate="print"/>
          <a:stretch>
            <a:fillRect/>
          </a:stretch>
        </p:blipFill>
        <p:spPr>
          <a:xfrm>
            <a:off x="2895600" y="228600"/>
            <a:ext cx="3657600" cy="6019800"/>
          </a:xfrm>
          <a:prstGeom prst="rect">
            <a:avLst/>
          </a:prstGeom>
        </p:spPr>
      </p:pic>
      <p:sp>
        <p:nvSpPr>
          <p:cNvPr id="7" name="TextBox 6"/>
          <p:cNvSpPr txBox="1"/>
          <p:nvPr/>
        </p:nvSpPr>
        <p:spPr>
          <a:xfrm>
            <a:off x="2819400" y="6248400"/>
            <a:ext cx="3581400" cy="369332"/>
          </a:xfrm>
          <a:prstGeom prst="rect">
            <a:avLst/>
          </a:prstGeom>
          <a:noFill/>
        </p:spPr>
        <p:txBody>
          <a:bodyPr wrap="square" rtlCol="0">
            <a:spAutoFit/>
          </a:bodyPr>
          <a:lstStyle/>
          <a:p>
            <a:pPr algn="ctr"/>
            <a:r>
              <a:rPr lang="en-IN" dirty="0" smtClean="0">
                <a:latin typeface="Times New Roman" pitchFamily="18" charset="0"/>
                <a:cs typeface="Times New Roman" pitchFamily="18" charset="0"/>
              </a:rPr>
              <a:t>Fig 13 :Message alert</a:t>
            </a:r>
            <a:endParaRPr lang="en-US"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Rectangle 3"/>
          <p:cNvSpPr/>
          <p:nvPr/>
        </p:nvSpPr>
        <p:spPr>
          <a:xfrm>
            <a:off x="2209800" y="533400"/>
            <a:ext cx="4572000" cy="923330"/>
          </a:xfrm>
          <a:prstGeom prst="rect">
            <a:avLst/>
          </a:prstGeom>
        </p:spPr>
        <p:txBody>
          <a:bodyPr>
            <a:spAutoFit/>
          </a:bodyPr>
          <a:lstStyle/>
          <a:p>
            <a:pPr algn="ctr"/>
            <a:r>
              <a:rPr lang="en-US" sz="3600" b="1" dirty="0" smtClean="0">
                <a:latin typeface="Times New Roman" pitchFamily="18" charset="0"/>
                <a:cs typeface="Times New Roman" pitchFamily="18" charset="0"/>
              </a:rPr>
              <a:t>Applications</a:t>
            </a:r>
            <a:r>
              <a:rPr lang="en-US" dirty="0" smtClean="0"/>
              <a:t> </a:t>
            </a:r>
            <a:br>
              <a:rPr lang="en-US" dirty="0" smtClean="0"/>
            </a:br>
            <a:endParaRPr lang="en-US" dirty="0"/>
          </a:p>
        </p:txBody>
      </p:sp>
      <p:sp>
        <p:nvSpPr>
          <p:cNvPr id="1048631" name="Rectangle 1"/>
          <p:cNvSpPr>
            <a:spLocks noChangeArrowheads="1"/>
          </p:cNvSpPr>
          <p:nvPr/>
        </p:nvSpPr>
        <p:spPr bwMode="auto">
          <a:xfrm>
            <a:off x="609600" y="1676400"/>
            <a:ext cx="8305800" cy="369331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50000"/>
              </a:lnSpc>
              <a:spcBef>
                <a:spcPct val="0"/>
              </a:spcBef>
              <a:spcAft>
                <a:spcPct val="0"/>
              </a:spcAft>
              <a:buClrTx/>
              <a:buSzTx/>
              <a:buFontTx/>
              <a:buChar char="•"/>
              <a:tabLst>
                <a:tab pos="1714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Government Sectors for monitoring officers Activities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1714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Monitoring the student’s activities and behaviors in the 	 	</a:t>
            </a:r>
            <a:r>
              <a:rPr kumimoji="0" lang="en-US" sz="24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classrooms.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1714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Monitoring during the Conference or Meetings.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1714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Use for Behavioral Monitoring in Public Areas.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tab pos="17145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Few work places where mobile usage is restricted.</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7145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Rectangle 3"/>
          <p:cNvSpPr/>
          <p:nvPr/>
        </p:nvSpPr>
        <p:spPr>
          <a:xfrm>
            <a:off x="609600" y="304800"/>
            <a:ext cx="8077200" cy="923330"/>
          </a:xfrm>
          <a:prstGeom prst="rect">
            <a:avLst/>
          </a:prstGeom>
        </p:spPr>
        <p:txBody>
          <a:bodyPr wrap="square">
            <a:spAutoFit/>
          </a:bodyPr>
          <a:lstStyle/>
          <a:p>
            <a:pPr algn="ctr"/>
            <a:r>
              <a:rPr lang="en-US" sz="3600" b="1" dirty="0" smtClean="0">
                <a:latin typeface="Times New Roman" pitchFamily="18" charset="0"/>
                <a:cs typeface="Times New Roman" pitchFamily="18" charset="0"/>
              </a:rPr>
              <a:t>Conclusion and Future Work</a:t>
            </a:r>
            <a:r>
              <a:rPr lang="en-US" dirty="0" smtClean="0"/>
              <a:t> </a:t>
            </a:r>
            <a:br>
              <a:rPr lang="en-US" dirty="0" smtClean="0"/>
            </a:br>
            <a:endParaRPr lang="en-US" dirty="0"/>
          </a:p>
        </p:txBody>
      </p:sp>
      <p:sp>
        <p:nvSpPr>
          <p:cNvPr id="1048633" name="Rectangle 1"/>
          <p:cNvSpPr>
            <a:spLocks noChangeArrowheads="1"/>
          </p:cNvSpPr>
          <p:nvPr/>
        </p:nvSpPr>
        <p:spPr bwMode="auto">
          <a:xfrm>
            <a:off x="381000" y="1225689"/>
            <a:ext cx="8458200" cy="51706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lang="en-US" sz="2000" dirty="0" smtClean="0">
                <a:latin typeface="Times New Roman" pitchFamily="18" charset="0"/>
                <a:cs typeface="Times New Roman" pitchFamily="18" charset="0"/>
              </a:rPr>
              <a:t>In this study a monitoring system is proposed that is capable of continuously monitoring the behavior of the students using a fixed camera. The proposed monitoring system consists of three layers which are, face detection, </a:t>
            </a:r>
            <a:r>
              <a:rPr lang="en-US" sz="2000" dirty="0" err="1" smtClean="0">
                <a:latin typeface="Times New Roman" pitchFamily="18" charset="0"/>
                <a:cs typeface="Times New Roman" pitchFamily="18" charset="0"/>
              </a:rPr>
              <a:t>behaviour</a:t>
            </a:r>
            <a:r>
              <a:rPr lang="en-US" sz="2000" dirty="0" smtClean="0">
                <a:latin typeface="Times New Roman" pitchFamily="18" charset="0"/>
                <a:cs typeface="Times New Roman" pitchFamily="18" charset="0"/>
              </a:rPr>
              <a:t> detection and analysis and object detection. The results achieved prove the validity of our proposed prototype to monitor students successfully by detecting the students in the examination room, and segmenting them successfully from the input camera feed. </a:t>
            </a:r>
          </a:p>
          <a:p>
            <a:pPr lvl="0" algn="just" fontAlgn="base">
              <a:lnSpc>
                <a:spcPct val="150000"/>
              </a:lnSpc>
              <a:spcBef>
                <a:spcPct val="0"/>
              </a:spcBef>
              <a:spcAft>
                <a:spcPct val="0"/>
              </a:spcAft>
            </a:pPr>
            <a:endParaRPr lang="en-US" sz="2000" dirty="0" smtClean="0">
              <a:latin typeface="Times New Roman" pitchFamily="18" charset="0"/>
              <a:ea typeface="Times New Roman" pitchFamily="18" charset="0"/>
              <a:cs typeface="Times New Roman" pitchFamily="18" charset="0"/>
            </a:endParaRPr>
          </a:p>
          <a:p>
            <a:pPr marL="0" marR="0" lvl="0" indent="0" algn="just" defTabSz="914400" rtl="0" eaLnBrk="1" fontAlgn="base" latinLnBrk="0" hangingPunct="1">
              <a:lnSpc>
                <a:spcPct val="150000"/>
              </a:lnSpc>
              <a:spcBef>
                <a:spcPct val="0"/>
              </a:spcBef>
              <a:spcAft>
                <a:spcPct val="0"/>
              </a:spcAft>
              <a:buClrTx/>
              <a:buSzTx/>
              <a:buFontTx/>
              <a:buNone/>
            </a:pPr>
            <a:r>
              <a:rPr kumimoji="0" lang="en-US" sz="20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Future endeavors are to consider depending on the hand gestures and other clues that student provide while cheating, applying the optical flow method to detect any fast movements could also be a good idea to try to implement.</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a:xfrm>
            <a:off x="572610" y="0"/>
            <a:ext cx="8268810" cy="638052"/>
          </a:xfrm>
        </p:spPr>
        <p:txBody>
          <a:bodyPr>
            <a:noAutofit/>
          </a:bodyPr>
          <a:lstStyle/>
          <a:p>
            <a:pPr algn="ctr"/>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1048635" name="Content Placeholder 2"/>
          <p:cNvSpPr>
            <a:spLocks noGrp="1"/>
          </p:cNvSpPr>
          <p:nvPr>
            <p:ph idx="1"/>
          </p:nvPr>
        </p:nvSpPr>
        <p:spPr>
          <a:xfrm>
            <a:off x="457200" y="849082"/>
            <a:ext cx="8268810" cy="5649372"/>
          </a:xfrm>
        </p:spPr>
        <p:txBody>
          <a:bodyPr>
            <a:noAutofit/>
          </a:bodyPr>
          <a:lstStyle/>
          <a:p>
            <a:pPr algn="just">
              <a:lnSpc>
                <a:spcPct val="100000"/>
              </a:lnSpc>
              <a:buNone/>
            </a:pPr>
            <a:r>
              <a:rPr lang="en-US" sz="2400" dirty="0" smtClean="0">
                <a:latin typeface="Times New Roman" pitchFamily="18" charset="0"/>
                <a:cs typeface="Times New Roman" pitchFamily="18" charset="0"/>
              </a:rPr>
              <a:t>[1] H. </a:t>
            </a:r>
            <a:r>
              <a:rPr lang="en-US" sz="2400" dirty="0" err="1" smtClean="0">
                <a:latin typeface="Times New Roman" pitchFamily="18" charset="0"/>
                <a:cs typeface="Times New Roman" pitchFamily="18" charset="0"/>
              </a:rPr>
              <a:t>Kopetz</a:t>
            </a:r>
            <a:r>
              <a:rPr lang="en-US" sz="2400" dirty="0" smtClean="0">
                <a:latin typeface="Times New Roman" pitchFamily="18" charset="0"/>
                <a:cs typeface="Times New Roman" pitchFamily="18" charset="0"/>
              </a:rPr>
              <a:t>, “Internet of things,” in Real-time systems. Springer, 2011, pp. 307–323.</a:t>
            </a:r>
          </a:p>
          <a:p>
            <a:pPr algn="just">
              <a:lnSpc>
                <a:spcPct val="100000"/>
              </a:lnSpc>
              <a:buNone/>
            </a:pPr>
            <a:r>
              <a:rPr lang="en-US" sz="2400" dirty="0" smtClean="0">
                <a:latin typeface="Times New Roman" pitchFamily="18" charset="0"/>
                <a:cs typeface="Times New Roman" pitchFamily="18" charset="0"/>
              </a:rPr>
              <a:t> [2] R. H. Weber and R. Weber, Internet of things. Springer, 2010, vol. 12.</a:t>
            </a:r>
          </a:p>
          <a:p>
            <a:pPr algn="just">
              <a:lnSpc>
                <a:spcPct val="100000"/>
              </a:lnSpc>
              <a:buNone/>
            </a:pPr>
            <a:r>
              <a:rPr lang="en-US" sz="2400" dirty="0" smtClean="0">
                <a:latin typeface="Times New Roman" pitchFamily="18" charset="0"/>
                <a:cs typeface="Times New Roman" pitchFamily="18" charset="0"/>
              </a:rPr>
              <a:t> [3] R. </a:t>
            </a:r>
            <a:r>
              <a:rPr lang="en-US" sz="2400" dirty="0" err="1" smtClean="0">
                <a:latin typeface="Times New Roman" pitchFamily="18" charset="0"/>
                <a:cs typeface="Times New Roman" pitchFamily="18" charset="0"/>
              </a:rPr>
              <a:t>Brunelli</a:t>
            </a:r>
            <a:r>
              <a:rPr lang="en-US" sz="2400" dirty="0" smtClean="0">
                <a:latin typeface="Times New Roman" pitchFamily="18" charset="0"/>
                <a:cs typeface="Times New Roman" pitchFamily="18" charset="0"/>
              </a:rPr>
              <a:t> and T. </a:t>
            </a:r>
            <a:r>
              <a:rPr lang="en-US" sz="2400" dirty="0" err="1" smtClean="0">
                <a:latin typeface="Times New Roman" pitchFamily="18" charset="0"/>
                <a:cs typeface="Times New Roman" pitchFamily="18" charset="0"/>
              </a:rPr>
              <a:t>Poggio</a:t>
            </a:r>
            <a:r>
              <a:rPr lang="en-US" sz="2400" dirty="0" smtClean="0">
                <a:latin typeface="Times New Roman" pitchFamily="18" charset="0"/>
                <a:cs typeface="Times New Roman" pitchFamily="18" charset="0"/>
              </a:rPr>
              <a:t>, “Face recognition: Features versus templates,” IEEE transactions on pattern analysis and machine intelligence, vol. 15, no. 10, pp. 1042–1052, 1993. </a:t>
            </a:r>
          </a:p>
          <a:p>
            <a:pPr algn="just">
              <a:lnSpc>
                <a:spcPct val="100000"/>
              </a:lnSpc>
              <a:buNone/>
            </a:pPr>
            <a:r>
              <a:rPr lang="en-US" sz="2400" dirty="0" smtClean="0">
                <a:latin typeface="Times New Roman" pitchFamily="18" charset="0"/>
                <a:cs typeface="Times New Roman" pitchFamily="18" charset="0"/>
              </a:rPr>
              <a:t>[4] K.-C. Lee, J. Ho, and D. J. </a:t>
            </a:r>
            <a:r>
              <a:rPr lang="en-US" sz="2400" dirty="0" err="1" smtClean="0">
                <a:latin typeface="Times New Roman" pitchFamily="18" charset="0"/>
                <a:cs typeface="Times New Roman" pitchFamily="18" charset="0"/>
              </a:rPr>
              <a:t>Kriegman</a:t>
            </a:r>
            <a:r>
              <a:rPr lang="en-US" sz="2400" dirty="0" smtClean="0">
                <a:latin typeface="Times New Roman" pitchFamily="18" charset="0"/>
                <a:cs typeface="Times New Roman" pitchFamily="18" charset="0"/>
              </a:rPr>
              <a:t>, “Acquiring linear subspaces for face recognition under variable lighting,” IEEE Transactions on pattern analysis and machine intelligence, vol. 27, no. 5, pp. 684–698, 2005.</a:t>
            </a:r>
          </a:p>
          <a:p>
            <a:pPr algn="just">
              <a:lnSpc>
                <a:spcPct val="100000"/>
              </a:lnSpc>
              <a:buNone/>
            </a:pPr>
            <a:r>
              <a:rPr lang="en-US" sz="2400" dirty="0" smtClean="0">
                <a:latin typeface="Times New Roman" pitchFamily="18" charset="0"/>
                <a:cs typeface="Times New Roman" pitchFamily="18" charset="0"/>
              </a:rPr>
              <a:t> [5] M. A. Turk and A. P. </a:t>
            </a:r>
            <a:r>
              <a:rPr lang="en-US" sz="2400" dirty="0" err="1" smtClean="0">
                <a:latin typeface="Times New Roman" pitchFamily="18" charset="0"/>
                <a:cs typeface="Times New Roman" pitchFamily="18" charset="0"/>
              </a:rPr>
              <a:t>Pentland</a:t>
            </a:r>
            <a:r>
              <a:rPr lang="en-US" sz="2400" dirty="0" smtClean="0">
                <a:latin typeface="Times New Roman" pitchFamily="18" charset="0"/>
                <a:cs typeface="Times New Roman" pitchFamily="18" charset="0"/>
              </a:rPr>
              <a:t>, “Face recognition using </a:t>
            </a:r>
            <a:r>
              <a:rPr lang="en-US" sz="2400" dirty="0" err="1" smtClean="0">
                <a:latin typeface="Times New Roman" pitchFamily="18" charset="0"/>
                <a:cs typeface="Times New Roman" pitchFamily="18" charset="0"/>
              </a:rPr>
              <a:t>eigenfaces</a:t>
            </a:r>
            <a:r>
              <a:rPr lang="en-US" sz="2400" dirty="0" smtClean="0">
                <a:latin typeface="Times New Roman" pitchFamily="18" charset="0"/>
                <a:cs typeface="Times New Roman" pitchFamily="18" charset="0"/>
              </a:rPr>
              <a:t>,” in Computer Vision and Pattern Recognition, 1991. Proceedings CVPR’91., IEEE Computer Society Conference on. IEEE, 1991, pp. 586–591.</a:t>
            </a:r>
          </a:p>
          <a:p>
            <a:pPr marL="0" indent="0" algn="just">
              <a:lnSpc>
                <a:spcPct val="100000"/>
              </a:lnSpc>
              <a:buNone/>
            </a:pPr>
            <a:endParaRPr lang="en-US" sz="2400" dirty="0" smtClean="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ank you.jpeg"/>
          <p:cNvPicPr>
            <a:picLocks noChangeAspect="1"/>
          </p:cNvPicPr>
          <p:nvPr/>
        </p:nvPicPr>
        <p:blipFill>
          <a:blip r:embed="rId2"/>
          <a:stretch>
            <a:fillRect/>
          </a:stretch>
        </p:blipFill>
        <p:spPr>
          <a:xfrm>
            <a:off x="399288" y="304800"/>
            <a:ext cx="8287512" cy="6172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Rectangle 3"/>
          <p:cNvSpPr/>
          <p:nvPr/>
        </p:nvSpPr>
        <p:spPr>
          <a:xfrm>
            <a:off x="609600" y="457200"/>
            <a:ext cx="4572000" cy="954107"/>
          </a:xfrm>
          <a:prstGeom prst="rect">
            <a:avLst/>
          </a:prstGeom>
        </p:spPr>
        <p:txBody>
          <a:bodyPr>
            <a:spAutoFit/>
          </a:bodyPr>
          <a:lstStyle/>
          <a:p>
            <a:r>
              <a:rPr lang="en-US" sz="2800" b="1" dirty="0" smtClean="0">
                <a:latin typeface="Times New Roman" pitchFamily="18" charset="0"/>
                <a:cs typeface="Times New Roman" pitchFamily="18" charset="0"/>
              </a:rPr>
              <a:t>Motivation</a:t>
            </a:r>
            <a:br>
              <a:rPr lang="en-US" sz="2800" b="1" dirty="0" smtClean="0">
                <a:latin typeface="Times New Roman" pitchFamily="18" charset="0"/>
                <a:cs typeface="Times New Roman" pitchFamily="18" charset="0"/>
              </a:rPr>
            </a:br>
            <a:endParaRPr lang="en-US" sz="2800" dirty="0"/>
          </a:p>
        </p:txBody>
      </p:sp>
      <p:sp>
        <p:nvSpPr>
          <p:cNvPr id="1048611" name="Rectangle 4"/>
          <p:cNvSpPr/>
          <p:nvPr/>
        </p:nvSpPr>
        <p:spPr>
          <a:xfrm>
            <a:off x="533400" y="1219201"/>
            <a:ext cx="7696200" cy="1133965"/>
          </a:xfrm>
          <a:prstGeom prst="rect">
            <a:avLst/>
          </a:prstGeom>
        </p:spPr>
        <p:txBody>
          <a:bodyPr wrap="square">
            <a:spAutoFit/>
          </a:bodyPr>
          <a:lstStyle/>
          <a:p>
            <a:pPr algn="just">
              <a:lnSpc>
                <a:spcPct val="150000"/>
              </a:lnSpc>
            </a:pPr>
            <a:r>
              <a:rPr lang="en-US" sz="2400" dirty="0" smtClean="0">
                <a:latin typeface="Times New Roman" pitchFamily="18" charset="0"/>
                <a:cs typeface="Times New Roman" pitchFamily="18" charset="0"/>
              </a:rPr>
              <a:t>To reduce the manual monitoring methods taken by tutors and reduce the disturbances caused in the class.</a:t>
            </a:r>
            <a:endParaRPr lang="en-US" sz="2400" dirty="0">
              <a:latin typeface="Times New Roman" pitchFamily="18" charset="0"/>
              <a:cs typeface="Times New Roman" pitchFamily="18" charset="0"/>
            </a:endParaRPr>
          </a:p>
        </p:txBody>
      </p:sp>
      <p:pic>
        <p:nvPicPr>
          <p:cNvPr id="4" name="Picture 3" descr="https://www.psypost.org/wp-content/uploads/2018/01/young-woman-student-smartphone.jpg"/>
          <p:cNvPicPr/>
          <p:nvPr/>
        </p:nvPicPr>
        <p:blipFill>
          <a:blip r:embed="rId2"/>
          <a:srcRect/>
          <a:stretch>
            <a:fillRect/>
          </a:stretch>
        </p:blipFill>
        <p:spPr bwMode="auto">
          <a:xfrm>
            <a:off x="5257800" y="3276600"/>
            <a:ext cx="3505200" cy="2282591"/>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Rectangle 3"/>
          <p:cNvSpPr/>
          <p:nvPr/>
        </p:nvSpPr>
        <p:spPr>
          <a:xfrm>
            <a:off x="457200" y="304800"/>
            <a:ext cx="3999685" cy="523220"/>
          </a:xfrm>
          <a:prstGeom prst="rect">
            <a:avLst/>
          </a:prstGeom>
        </p:spPr>
        <p:txBody>
          <a:bodyPr wrap="none">
            <a:spAutoFit/>
          </a:bodyPr>
          <a:lstStyle/>
          <a:p>
            <a:r>
              <a:rPr lang="en-US" sz="2800" b="1" dirty="0" smtClean="0">
                <a:latin typeface="Times New Roman" pitchFamily="18" charset="0"/>
                <a:cs typeface="Times New Roman" pitchFamily="18" charset="0"/>
              </a:rPr>
              <a:t>Main features of Project</a:t>
            </a:r>
            <a:r>
              <a:rPr lang="en-US" sz="2800" dirty="0" smtClean="0">
                <a:latin typeface="Times New Roman" pitchFamily="18" charset="0"/>
                <a:cs typeface="Times New Roman" pitchFamily="18" charset="0"/>
              </a:rPr>
              <a:t> </a:t>
            </a:r>
            <a:endParaRPr lang="en-US" sz="2800" dirty="0"/>
          </a:p>
        </p:txBody>
      </p:sp>
      <p:sp>
        <p:nvSpPr>
          <p:cNvPr id="9" name="Rectangle 4"/>
          <p:cNvSpPr/>
          <p:nvPr/>
        </p:nvSpPr>
        <p:spPr>
          <a:xfrm>
            <a:off x="685800" y="1524000"/>
            <a:ext cx="2771913" cy="1200329"/>
          </a:xfrm>
          <a:prstGeom prst="rect">
            <a:avLst/>
          </a:prstGeom>
        </p:spPr>
        <p:txBody>
          <a:bodyPr wrap="none">
            <a:spAutoFit/>
          </a:bodyPr>
          <a:lstStyle/>
          <a:p>
            <a:pPr>
              <a:buFont typeface="Wingdings" pitchFamily="2" charset="2"/>
              <a:buChar char="q"/>
            </a:pPr>
            <a:r>
              <a:rPr lang="en-US" sz="2400" dirty="0" smtClean="0">
                <a:latin typeface="Times New Roman" pitchFamily="18" charset="0"/>
                <a:cs typeface="Times New Roman" pitchFamily="18" charset="0"/>
              </a:rPr>
              <a:t>  Face Recognition</a:t>
            </a:r>
          </a:p>
          <a:p>
            <a:pPr lvl="1"/>
            <a:endParaRPr lang="en-US" sz="2400" dirty="0" smtClean="0">
              <a:latin typeface="Times New Roman" pitchFamily="18" charset="0"/>
              <a:cs typeface="Times New Roman" pitchFamily="18" charset="0"/>
            </a:endParaRPr>
          </a:p>
          <a:p>
            <a:pPr>
              <a:buFont typeface="Wingdings" pitchFamily="2" charset="2"/>
              <a:buChar char="ü"/>
            </a:pPr>
            <a:endParaRPr lang="en-US" sz="2400" dirty="0">
              <a:latin typeface="Times New Roman" pitchFamily="18" charset="0"/>
              <a:cs typeface="Times New Roman" pitchFamily="18" charset="0"/>
            </a:endParaRPr>
          </a:p>
        </p:txBody>
      </p:sp>
      <p:sp>
        <p:nvSpPr>
          <p:cNvPr id="10" name="Rectangle 1"/>
          <p:cNvSpPr>
            <a:spLocks noChangeArrowheads="1"/>
          </p:cNvSpPr>
          <p:nvPr/>
        </p:nvSpPr>
        <p:spPr bwMode="auto">
          <a:xfrm>
            <a:off x="685800" y="2133600"/>
            <a:ext cx="2951449" cy="212365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q"/>
              <a:tabLst>
                <a:tab pos="781050" algn="l"/>
              </a:tabLst>
            </a:pPr>
            <a:r>
              <a:rPr kumimoji="0" lang="en-US" sz="24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Behavioral analysis</a:t>
            </a:r>
          </a:p>
          <a:p>
            <a:pPr lvl="1" fontAlgn="base">
              <a:spcBef>
                <a:spcPct val="0"/>
              </a:spcBef>
              <a:spcAft>
                <a:spcPct val="0"/>
              </a:spcAft>
              <a:buFont typeface="Wingdings" pitchFamily="2" charset="2"/>
              <a:buChar char="Ø"/>
              <a:tabLst>
                <a:tab pos="781050" algn="l"/>
              </a:tabLst>
            </a:pPr>
            <a:r>
              <a:rPr kumimoji="0" lang="en-US" sz="24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Head Bending</a:t>
            </a:r>
          </a:p>
          <a:p>
            <a:pPr lvl="1" fontAlgn="base">
              <a:spcBef>
                <a:spcPct val="0"/>
              </a:spcBef>
              <a:spcAft>
                <a:spcPct val="0"/>
              </a:spcAft>
              <a:buFont typeface="Wingdings" pitchFamily="2" charset="2"/>
              <a:buChar char="Ø"/>
              <a:tabLst>
                <a:tab pos="781050" algn="l"/>
              </a:tabLst>
            </a:pPr>
            <a:r>
              <a:rPr lang="en-US" sz="2400" dirty="0" smtClean="0">
                <a:latin typeface="Times New Roman" pitchFamily="18" charset="0"/>
                <a:ea typeface="Calibri" pitchFamily="34" charset="0"/>
                <a:cs typeface="Times New Roman" pitchFamily="18" charset="0"/>
              </a:rPr>
              <a:t>Drowsiness</a:t>
            </a:r>
          </a:p>
          <a:p>
            <a:pPr lvl="1" fontAlgn="base">
              <a:spcBef>
                <a:spcPct val="0"/>
              </a:spcBef>
              <a:spcAft>
                <a:spcPct val="0"/>
              </a:spcAft>
              <a:buFont typeface="Wingdings" pitchFamily="2" charset="2"/>
              <a:buChar char="Ø"/>
              <a:tabLst>
                <a:tab pos="781050" algn="l"/>
              </a:tabLst>
            </a:pPr>
            <a:r>
              <a:rPr kumimoji="0" lang="en-US" sz="24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Yawning</a:t>
            </a:r>
          </a:p>
          <a:p>
            <a:pPr marL="0" marR="0" lvl="0" indent="0" algn="l" defTabSz="914400" rtl="0" eaLnBrk="1" fontAlgn="base" latinLnBrk="0" hangingPunct="1">
              <a:lnSpc>
                <a:spcPct val="100000"/>
              </a:lnSpc>
              <a:spcBef>
                <a:spcPct val="0"/>
              </a:spcBef>
              <a:spcAft>
                <a:spcPct val="0"/>
              </a:spcAft>
              <a:buClrTx/>
              <a:buSzTx/>
              <a:tabLst>
                <a:tab pos="781050" algn="l"/>
              </a:tabLst>
            </a:pPr>
            <a:endParaRPr kumimoji="0" lang="en-US" sz="360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6"/>
          <p:cNvSpPr/>
          <p:nvPr/>
        </p:nvSpPr>
        <p:spPr>
          <a:xfrm>
            <a:off x="685800" y="3810000"/>
            <a:ext cx="3050835" cy="1569660"/>
          </a:xfrm>
          <a:prstGeom prst="rect">
            <a:avLst/>
          </a:prstGeom>
        </p:spPr>
        <p:txBody>
          <a:bodyPr wrap="none">
            <a:spAutoFit/>
          </a:bodyPr>
          <a:lstStyle/>
          <a:p>
            <a:pPr lvl="0" fontAlgn="base">
              <a:spcBef>
                <a:spcPct val="0"/>
              </a:spcBef>
              <a:spcAft>
                <a:spcPct val="0"/>
              </a:spcAft>
              <a:buFont typeface="Wingdings" pitchFamily="2" charset="2"/>
              <a:buChar char="q"/>
              <a:tabLst>
                <a:tab pos="781050" algn="l"/>
              </a:tabLst>
            </a:pPr>
            <a:r>
              <a:rPr kumimoji="0" lang="en-US" sz="240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Object Detection</a:t>
            </a:r>
          </a:p>
          <a:p>
            <a:pPr lvl="1" fontAlgn="base">
              <a:spcBef>
                <a:spcPct val="0"/>
              </a:spcBef>
              <a:spcAft>
                <a:spcPct val="0"/>
              </a:spcAft>
              <a:buFont typeface="Wingdings" pitchFamily="2" charset="2"/>
              <a:buChar char="Ø"/>
              <a:tabLst>
                <a:tab pos="781050" algn="l"/>
              </a:tabLst>
            </a:pPr>
            <a:r>
              <a:rPr lang="en-US" sz="2400" dirty="0" smtClean="0">
                <a:latin typeface="Times New Roman" pitchFamily="18" charset="0"/>
                <a:cs typeface="Times New Roman" pitchFamily="18" charset="0"/>
              </a:rPr>
              <a:t>Mobile Detection</a:t>
            </a:r>
          </a:p>
          <a:p>
            <a:pPr lvl="1" fontAlgn="base">
              <a:spcBef>
                <a:spcPct val="0"/>
              </a:spcBef>
              <a:spcAft>
                <a:spcPct val="0"/>
              </a:spcAft>
              <a:buFont typeface="Wingdings" pitchFamily="2" charset="2"/>
              <a:buChar char="Ø"/>
              <a:tabLst>
                <a:tab pos="781050" algn="l"/>
              </a:tabLst>
            </a:pPr>
            <a:r>
              <a:rPr lang="en-US" sz="2400" dirty="0" smtClean="0">
                <a:latin typeface="Times New Roman" pitchFamily="18" charset="0"/>
                <a:cs typeface="Times New Roman" pitchFamily="18" charset="0"/>
              </a:rPr>
              <a:t>Book</a:t>
            </a:r>
          </a:p>
          <a:p>
            <a:pPr lvl="1" fontAlgn="base">
              <a:spcBef>
                <a:spcPct val="0"/>
              </a:spcBef>
              <a:spcAft>
                <a:spcPct val="0"/>
              </a:spcAft>
              <a:buFont typeface="Wingdings" pitchFamily="2" charset="2"/>
              <a:buChar char="Ø"/>
              <a:tabLst>
                <a:tab pos="781050" algn="l"/>
              </a:tabLst>
            </a:pPr>
            <a:r>
              <a:rPr kumimoji="0" lang="en-US" sz="2400" i="0" u="none" strike="noStrike" cap="none" normalizeH="0" baseline="0" dirty="0" smtClean="0">
                <a:ln>
                  <a:noFill/>
                </a:ln>
                <a:solidFill>
                  <a:schemeClr val="tx1"/>
                </a:solidFill>
                <a:effectLst/>
                <a:latin typeface="Times New Roman" pitchFamily="18" charset="0"/>
                <a:cs typeface="Times New Roman" pitchFamily="18" charset="0"/>
              </a:rPr>
              <a:t>Water</a:t>
            </a:r>
            <a:r>
              <a:rPr kumimoji="0" lang="en-US" sz="2400" i="0" u="none" strike="noStrike" cap="none" normalizeH="0" dirty="0" smtClean="0">
                <a:ln>
                  <a:noFill/>
                </a:ln>
                <a:solidFill>
                  <a:schemeClr val="tx1"/>
                </a:solidFill>
                <a:effectLst/>
                <a:latin typeface="Times New Roman" pitchFamily="18" charset="0"/>
                <a:cs typeface="Times New Roman" pitchFamily="18" charset="0"/>
              </a:rPr>
              <a:t> Bottle</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Rectangle 3"/>
          <p:cNvSpPr/>
          <p:nvPr/>
        </p:nvSpPr>
        <p:spPr>
          <a:xfrm>
            <a:off x="2133600" y="304800"/>
            <a:ext cx="4572000" cy="891540"/>
          </a:xfrm>
          <a:prstGeom prst="rect">
            <a:avLst/>
          </a:prstGeom>
        </p:spPr>
        <p:txBody>
          <a:bodyPr>
            <a:spAutoFit/>
          </a:bodyPr>
          <a:lstStyle/>
          <a:p>
            <a:r>
              <a:rPr lang="en-US" sz="3600" b="1" dirty="0" smtClean="0">
                <a:latin typeface="Times New Roman" pitchFamily="18" charset="0"/>
                <a:cs typeface="Times New Roman" pitchFamily="18" charset="0"/>
              </a:rPr>
              <a:t>    Analysis </a:t>
            </a:r>
            <a:r>
              <a:rPr lang="en-US" sz="3600" b="1" dirty="0">
                <a:latin typeface="Times New Roman" pitchFamily="18" charset="0"/>
                <a:cs typeface="Times New Roman" pitchFamily="18" charset="0"/>
              </a:rPr>
              <a:t>Modeling</a:t>
            </a:r>
            <a:r>
              <a:rPr lang="en-US" sz="3600" dirty="0" smtClean="0">
                <a:latin typeface="Times New Roman" pitchFamily="18" charset="0"/>
                <a:cs typeface="Times New Roman" pitchFamily="18" charset="0"/>
              </a:rPr>
              <a:t> </a:t>
            </a:r>
            <a:r>
              <a:rPr lang="en-US" dirty="0" smtClean="0"/>
              <a:t/>
            </a:r>
            <a:br>
              <a:rPr lang="en-US" dirty="0" smtClean="0"/>
            </a:br>
            <a:endParaRPr lang="en-US" dirty="0"/>
          </a:p>
        </p:txBody>
      </p:sp>
      <p:sp>
        <p:nvSpPr>
          <p:cNvPr id="1048617" name="Rectangle 5"/>
          <p:cNvSpPr/>
          <p:nvPr/>
        </p:nvSpPr>
        <p:spPr>
          <a:xfrm>
            <a:off x="533400" y="1143000"/>
            <a:ext cx="4572000" cy="954107"/>
          </a:xfrm>
          <a:prstGeom prst="rect">
            <a:avLst/>
          </a:prstGeom>
        </p:spPr>
        <p:txBody>
          <a:bodyPr>
            <a:spAutoFit/>
          </a:bodyPr>
          <a:lstStyle/>
          <a:p>
            <a:r>
              <a:rPr lang="en-US" sz="2800" b="1" dirty="0">
                <a:latin typeface="Times New Roman" pitchFamily="18" charset="0"/>
                <a:cs typeface="Times New Roman" pitchFamily="18" charset="0"/>
              </a:rPr>
              <a:t>Use case diagram</a:t>
            </a:r>
            <a:r>
              <a:rPr lang="en-US" sz="2800" b="1" dirty="0" smtClean="0">
                <a:latin typeface="Times New Roman" pitchFamily="18" charset="0"/>
                <a:cs typeface="Times New Roman" pitchFamily="18" charset="0"/>
              </a:rPr>
              <a:t> </a:t>
            </a:r>
            <a:br>
              <a:rPr lang="en-US" sz="2800" b="1" dirty="0" smtClean="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sp>
        <p:nvSpPr>
          <p:cNvPr id="1048618" name="Rectangle 6"/>
          <p:cNvSpPr/>
          <p:nvPr/>
        </p:nvSpPr>
        <p:spPr>
          <a:xfrm>
            <a:off x="2895600" y="6324600"/>
            <a:ext cx="3525324" cy="369332"/>
          </a:xfrm>
          <a:prstGeom prst="rect">
            <a:avLst/>
          </a:prstGeom>
        </p:spPr>
        <p:txBody>
          <a:bodyPr wrap="none">
            <a:spAutoFit/>
          </a:bodyPr>
          <a:lstStyle/>
          <a:p>
            <a:r>
              <a:rPr lang="en-IN" dirty="0" smtClean="0">
                <a:latin typeface="Times New Roman" pitchFamily="18" charset="0"/>
                <a:cs typeface="Times New Roman" pitchFamily="18" charset="0"/>
              </a:rPr>
              <a:t>Fig 1:   User and System Interaction</a:t>
            </a:r>
            <a:endParaRPr lang="en-US" dirty="0"/>
          </a:p>
        </p:txBody>
      </p:sp>
      <p:pic>
        <p:nvPicPr>
          <p:cNvPr id="2097155" name="Picture 1"/>
          <p:cNvPicPr>
            <a:picLocks noChangeAspect="1" noChangeArrowheads="1"/>
          </p:cNvPicPr>
          <p:nvPr/>
        </p:nvPicPr>
        <p:blipFill>
          <a:blip r:embed="rId2"/>
          <a:srcRect/>
          <a:stretch>
            <a:fillRect/>
          </a:stretch>
        </p:blipFill>
        <p:spPr bwMode="auto">
          <a:xfrm>
            <a:off x="1295400" y="1828800"/>
            <a:ext cx="6253163" cy="44196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14"/>
          <p:cNvSpPr/>
          <p:nvPr/>
        </p:nvSpPr>
        <p:spPr>
          <a:xfrm>
            <a:off x="381000" y="304800"/>
            <a:ext cx="4572000" cy="954107"/>
          </a:xfrm>
          <a:prstGeom prst="rect">
            <a:avLst/>
          </a:prstGeom>
        </p:spPr>
        <p:txBody>
          <a:bodyPr>
            <a:spAutoFit/>
          </a:bodyPr>
          <a:lstStyle/>
          <a:p>
            <a:r>
              <a:rPr lang="en-US" sz="2800" b="1" dirty="0">
                <a:latin typeface="Times New Roman" pitchFamily="18" charset="0"/>
                <a:cs typeface="Times New Roman" pitchFamily="18" charset="0"/>
              </a:rPr>
              <a:t>Sequence diagram</a:t>
            </a:r>
            <a:r>
              <a:rPr lang="en-US" sz="2800" b="1" dirty="0" smtClean="0">
                <a:latin typeface="Times New Roman" pitchFamily="18" charset="0"/>
                <a:cs typeface="Times New Roman" pitchFamily="18" charset="0"/>
              </a:rPr>
              <a:t> </a:t>
            </a:r>
            <a:br>
              <a:rPr lang="en-US" sz="2800" b="1" dirty="0" smtClean="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sp>
        <p:nvSpPr>
          <p:cNvPr id="1048620" name="Rectangle 15"/>
          <p:cNvSpPr/>
          <p:nvPr/>
        </p:nvSpPr>
        <p:spPr>
          <a:xfrm>
            <a:off x="3352800" y="6019800"/>
            <a:ext cx="3134191" cy="369332"/>
          </a:xfrm>
          <a:prstGeom prst="rect">
            <a:avLst/>
          </a:prstGeom>
        </p:spPr>
        <p:txBody>
          <a:bodyPr wrap="none">
            <a:spAutoFit/>
          </a:bodyPr>
          <a:lstStyle/>
          <a:p>
            <a:r>
              <a:rPr lang="en-IN" dirty="0" smtClean="0">
                <a:latin typeface="Times New Roman" pitchFamily="18" charset="0"/>
                <a:cs typeface="Times New Roman" pitchFamily="18" charset="0"/>
              </a:rPr>
              <a:t>Fig 2:   Sequence Flow diagram</a:t>
            </a:r>
            <a:endParaRPr lang="en-US" dirty="0"/>
          </a:p>
        </p:txBody>
      </p:sp>
      <p:pic>
        <p:nvPicPr>
          <p:cNvPr id="2097156" name="Picture 2"/>
          <p:cNvPicPr>
            <a:picLocks noChangeAspect="1" noChangeArrowheads="1"/>
          </p:cNvPicPr>
          <p:nvPr/>
        </p:nvPicPr>
        <p:blipFill>
          <a:blip r:embed="rId2"/>
          <a:srcRect/>
          <a:stretch>
            <a:fillRect/>
          </a:stretch>
        </p:blipFill>
        <p:spPr bwMode="auto">
          <a:xfrm>
            <a:off x="457200" y="1143000"/>
            <a:ext cx="8382000" cy="47244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Rectangle 4"/>
          <p:cNvSpPr/>
          <p:nvPr/>
        </p:nvSpPr>
        <p:spPr>
          <a:xfrm>
            <a:off x="533400" y="381000"/>
            <a:ext cx="4572000" cy="954107"/>
          </a:xfrm>
          <a:prstGeom prst="rect">
            <a:avLst/>
          </a:prstGeom>
        </p:spPr>
        <p:txBody>
          <a:bodyPr>
            <a:spAutoFit/>
          </a:bodyPr>
          <a:lstStyle/>
          <a:p>
            <a:r>
              <a:rPr lang="en-US" sz="2800" b="1" dirty="0">
                <a:latin typeface="Times New Roman" pitchFamily="18" charset="0"/>
                <a:cs typeface="Times New Roman" pitchFamily="18" charset="0"/>
              </a:rPr>
              <a:t>Activity Diagram</a:t>
            </a:r>
            <a:r>
              <a:rPr lang="en-US" sz="2800" b="1" dirty="0" smtClean="0">
                <a:latin typeface="Times New Roman" pitchFamily="18" charset="0"/>
                <a:cs typeface="Times New Roman" pitchFamily="18" charset="0"/>
              </a:rPr>
              <a:t> </a:t>
            </a:r>
            <a:br>
              <a:rPr lang="en-US" sz="2800" b="1" dirty="0" smtClean="0">
                <a:latin typeface="Times New Roman" pitchFamily="18" charset="0"/>
                <a:cs typeface="Times New Roman" pitchFamily="18" charset="0"/>
              </a:rPr>
            </a:br>
            <a:endParaRPr lang="en-US" sz="2800" b="1" dirty="0">
              <a:latin typeface="Times New Roman" pitchFamily="18" charset="0"/>
              <a:cs typeface="Times New Roman" pitchFamily="18" charset="0"/>
            </a:endParaRPr>
          </a:p>
        </p:txBody>
      </p:sp>
      <p:sp>
        <p:nvSpPr>
          <p:cNvPr id="1048622" name="Rectangle 5"/>
          <p:cNvSpPr/>
          <p:nvPr/>
        </p:nvSpPr>
        <p:spPr>
          <a:xfrm>
            <a:off x="3124200" y="6096000"/>
            <a:ext cx="2787943" cy="369332"/>
          </a:xfrm>
          <a:prstGeom prst="rect">
            <a:avLst/>
          </a:prstGeom>
        </p:spPr>
        <p:txBody>
          <a:bodyPr wrap="none">
            <a:spAutoFit/>
          </a:bodyPr>
          <a:lstStyle/>
          <a:p>
            <a:pPr algn="ctr"/>
            <a:r>
              <a:rPr lang="en-IN" dirty="0" smtClean="0">
                <a:latin typeface="Times New Roman" pitchFamily="18" charset="0"/>
                <a:cs typeface="Times New Roman" pitchFamily="18" charset="0"/>
              </a:rPr>
              <a:t>Fig 3: User activity diagram</a:t>
            </a:r>
            <a:endParaRPr lang="en-IN" dirty="0">
              <a:latin typeface="Times New Roman" pitchFamily="18" charset="0"/>
              <a:cs typeface="Times New Roman" pitchFamily="18" charset="0"/>
            </a:endParaRPr>
          </a:p>
        </p:txBody>
      </p:sp>
      <p:pic>
        <p:nvPicPr>
          <p:cNvPr id="2097157" name="Picture 2"/>
          <p:cNvPicPr>
            <a:picLocks noChangeAspect="1" noChangeArrowheads="1"/>
          </p:cNvPicPr>
          <p:nvPr/>
        </p:nvPicPr>
        <p:blipFill>
          <a:blip r:embed="rId2"/>
          <a:srcRect/>
          <a:stretch>
            <a:fillRect/>
          </a:stretch>
        </p:blipFill>
        <p:spPr bwMode="auto">
          <a:xfrm>
            <a:off x="2057400" y="914400"/>
            <a:ext cx="5410200" cy="50292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Rectangle 4"/>
          <p:cNvSpPr/>
          <p:nvPr/>
        </p:nvSpPr>
        <p:spPr>
          <a:xfrm>
            <a:off x="2819400" y="6248400"/>
            <a:ext cx="3461269" cy="369332"/>
          </a:xfrm>
          <a:prstGeom prst="rect">
            <a:avLst/>
          </a:prstGeom>
        </p:spPr>
        <p:txBody>
          <a:bodyPr wrap="none">
            <a:spAutoFit/>
          </a:bodyPr>
          <a:lstStyle/>
          <a:p>
            <a:pPr>
              <a:buNone/>
            </a:pPr>
            <a:r>
              <a:rPr lang="en-IN" dirty="0" smtClean="0">
                <a:latin typeface="Times New Roman" pitchFamily="18" charset="0"/>
                <a:cs typeface="Times New Roman" pitchFamily="18" charset="0"/>
              </a:rPr>
              <a:t>Fig 3.1 </a:t>
            </a:r>
            <a:r>
              <a:rPr lang="en-IN" dirty="0">
                <a:latin typeface="Times New Roman" pitchFamily="18" charset="0"/>
                <a:cs typeface="Times New Roman" pitchFamily="18" charset="0"/>
              </a:rPr>
              <a:t>: Camera Activity Diagram.</a:t>
            </a:r>
          </a:p>
        </p:txBody>
      </p:sp>
      <p:pic>
        <p:nvPicPr>
          <p:cNvPr id="4" name="Picture 2"/>
          <p:cNvPicPr>
            <a:picLocks noChangeAspect="1" noChangeArrowheads="1"/>
          </p:cNvPicPr>
          <p:nvPr/>
        </p:nvPicPr>
        <p:blipFill>
          <a:blip r:embed="rId2"/>
          <a:srcRect/>
          <a:stretch>
            <a:fillRect/>
          </a:stretch>
        </p:blipFill>
        <p:spPr bwMode="auto">
          <a:xfrm>
            <a:off x="2009775" y="381000"/>
            <a:ext cx="7134225" cy="5676900"/>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2053</Words>
  <Application>Microsoft Office PowerPoint</Application>
  <PresentationFormat>On-screen Show (4:3)</PresentationFormat>
  <Paragraphs>213</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Times New Roman</vt:lpstr>
      <vt:lpstr>Wingdings</vt:lpstr>
      <vt:lpstr>Office Theme</vt:lpstr>
      <vt:lpstr>Monitoring Mobile Usage In Classroom   16P31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Requirement Specification</vt:lpstr>
      <vt:lpstr>System Architecture </vt:lpstr>
      <vt:lpstr>PowerPoint Presentation</vt:lpstr>
      <vt:lpstr>Interface Description</vt:lpstr>
      <vt:lpstr>PowerPoint Presentation</vt:lpstr>
      <vt:lpstr>PowerPoint Presentation</vt:lpstr>
      <vt:lpstr>PowerPoint Presentation</vt:lpstr>
      <vt:lpstr>Code snippet for yawning</vt:lpstr>
      <vt:lpstr>Code snippet for Drowsiness</vt:lpstr>
      <vt:lpstr>PowerPoint Presentation</vt:lpstr>
      <vt:lpstr>Cell phone detection</vt:lpstr>
      <vt:lpstr>YOLO- You Only Look Once</vt:lpstr>
      <vt:lpstr>PowerPoint Presentation</vt:lpstr>
      <vt:lpstr>PowerPoint Presentation</vt:lpstr>
      <vt:lpstr>YOLO Code Snippet</vt:lpstr>
      <vt:lpstr>PowerPoint Presentation</vt:lpstr>
      <vt:lpstr>PowerPoint Presentation</vt:lpstr>
      <vt:lpstr>PowerPoint Presentation</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Mobile Usage In Classroom   16P31</dc:title>
  <dc:creator>GOKUL</dc:creator>
  <cp:lastModifiedBy>Pooja Maheria</cp:lastModifiedBy>
  <cp:revision>26</cp:revision>
  <dcterms:created xsi:type="dcterms:W3CDTF">2020-05-17T08:12:44Z</dcterms:created>
  <dcterms:modified xsi:type="dcterms:W3CDTF">2020-08-17T01:49:56Z</dcterms:modified>
</cp:coreProperties>
</file>